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1"/>
  </p:sldMasterIdLst>
  <p:notesMasterIdLst>
    <p:notesMasterId r:id="rId16"/>
  </p:notesMasterIdLst>
  <p:sldIdLst>
    <p:sldId id="256" r:id="rId2"/>
    <p:sldId id="306" r:id="rId3"/>
    <p:sldId id="261" r:id="rId4"/>
    <p:sldId id="262" r:id="rId5"/>
    <p:sldId id="307" r:id="rId6"/>
    <p:sldId id="308" r:id="rId7"/>
    <p:sldId id="309" r:id="rId8"/>
    <p:sldId id="310" r:id="rId9"/>
    <p:sldId id="311" r:id="rId10"/>
    <p:sldId id="312" r:id="rId11"/>
    <p:sldId id="313" r:id="rId12"/>
    <p:sldId id="314" r:id="rId13"/>
    <p:sldId id="315" r:id="rId14"/>
    <p:sldId id="316" r:id="rId15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7"/>
      <p:bold r:id="rId18"/>
      <p:italic r:id="rId19"/>
      <p:boldItalic r:id="rId20"/>
    </p:embeddedFont>
    <p:embeddedFont>
      <p:font typeface="Montserrat ExtraBold" panose="00000900000000000000" pitchFamily="2" charset="0"/>
      <p:bold r:id="rId21"/>
      <p:boldItalic r:id="rId22"/>
    </p:embeddedFont>
    <p:embeddedFont>
      <p:font typeface="Montserrat ExtraLight" panose="00000300000000000000" pitchFamily="2" charset="0"/>
      <p:regular r:id="rId23"/>
      <p:bold r:id="rId24"/>
      <p:italic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  <p:embeddedFont>
      <p:font typeface="Segoe UI" panose="020B0502040204020203" pitchFamily="34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845772A-2E1F-4504-9417-C085EE377FAC}" v="21" dt="2023-07-16T14:20:46.764"/>
    <p1510:client id="{78A06B54-06CA-4F1A-AD98-7F7811D10A52}" v="72" dt="2023-07-16T11:21:00.998"/>
    <p1510:client id="{8AA165E0-2A6E-41AA-A0A9-DBF43F0A4CE0}" v="215" dt="2023-07-16T14:21:45.497"/>
  </p1510:revLst>
</p1510:revInfo>
</file>

<file path=ppt/tableStyles.xml><?xml version="1.0" encoding="utf-8"?>
<a:tblStyleLst xmlns:a="http://schemas.openxmlformats.org/drawingml/2006/main" def="{7167CE18-9DA4-49DC-B0A4-45EA3ED6FD39}">
  <a:tblStyle styleId="{7167CE18-9DA4-49DC-B0A4-45EA3ED6FD3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microsoft.com/office/2015/10/relationships/revisionInfo" Target="revisionInfo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f9262ee2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f9262ee2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271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f9262ee2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f9262ee2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6972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015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dist="28575" dir="6360000" algn="bl" rotWithShape="0">
              <a:schemeClr val="accent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b79iUkYHWIQ?feature=oembed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xfrm>
            <a:off x="2180379" y="1824931"/>
            <a:ext cx="4792200" cy="644700"/>
          </a:xfrm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Object-Oriented Programming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1916979" y="443617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Lecturer: Prof. Nguyen Thi Thu Trang</a:t>
            </a:r>
            <a:endParaRPr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/>
          </p:nvPr>
        </p:nvSpPr>
        <p:spPr>
          <a:xfrm>
            <a:off x="1653871" y="2755344"/>
            <a:ext cx="5836257" cy="464700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Topic 9: Logic expression normalizer</a:t>
            </a:r>
            <a:endParaRPr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499" y="2628783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AFEE-E769-295B-46CC-153865A2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Aggregation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72C02-0B26-0430-3D9A-F332CB1D1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9031" y="1386713"/>
            <a:ext cx="6643315" cy="2760900"/>
          </a:xfrm>
        </p:spPr>
        <p:txBody>
          <a:bodyPr/>
          <a:lstStyle/>
          <a:p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As we can see in the Solver Class Diagram, the Solver contains many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MinTerm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, added to an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ArrayList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&lt;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MinTerm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&gt;, a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FirstColumn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 and a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TransfromColumn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. The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FirstColumn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 also contains an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ArrayList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&lt;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MinTerm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&gt;. The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TransformColumn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 contains many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IntermediateColumn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.</a:t>
            </a:r>
          </a:p>
          <a:p>
            <a:endParaRPr lang="en-US" sz="1700" dirty="0">
              <a:solidFill>
                <a:srgbClr val="FFCC8C"/>
              </a:solidFill>
              <a:latin typeface="Arial"/>
              <a:cs typeface="Arial"/>
            </a:endParaRPr>
          </a:p>
          <a:p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In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GUI_Frame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, we contain 3 panels: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ChoicePanel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InputPanel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700" dirty="0" err="1">
                <a:solidFill>
                  <a:srgbClr val="FFCC8C"/>
                </a:solidFill>
                <a:latin typeface="Arial"/>
                <a:cs typeface="Arial"/>
              </a:rPr>
              <a:t>OutputPanel</a:t>
            </a:r>
            <a:r>
              <a:rPr lang="en-US" sz="1700" dirty="0">
                <a:solidFill>
                  <a:srgbClr val="FFCC8C"/>
                </a:solidFill>
                <a:latin typeface="Arial"/>
                <a:cs typeface="Arial"/>
              </a:rPr>
              <a:t>. Also each part can process its own property, while communicating with each other using only necessary information.</a:t>
            </a:r>
          </a:p>
        </p:txBody>
      </p:sp>
    </p:spTree>
    <p:extLst>
      <p:ext uri="{BB962C8B-B14F-4D97-AF65-F5344CB8AC3E}">
        <p14:creationId xmlns:p14="http://schemas.microsoft.com/office/powerpoint/2010/main" val="3739945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AFEE-E769-295B-46CC-153865A2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Encapsulation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72C02-0B26-0430-3D9A-F332CB1D1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Inside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InputPanel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, the data is hidden from outer interference, the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JPanel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 ‘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tmp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’ that contains user input can only be accessed or modified by method: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input_panel_generator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 and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getTruthTable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.</a:t>
            </a:r>
            <a:endParaRPr lang="en-US"/>
          </a:p>
          <a:p>
            <a:pPr marL="139700" indent="0">
              <a:buNone/>
            </a:pPr>
            <a:endParaRPr lang="en-US" sz="1300">
              <a:latin typeface="Arial"/>
              <a:cs typeface="Arial"/>
            </a:endParaRPr>
          </a:p>
        </p:txBody>
      </p:sp>
      <p:pic>
        <p:nvPicPr>
          <p:cNvPr id="4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0F2554DB-7A19-114D-6497-5A010EE27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851" y="2796958"/>
            <a:ext cx="3252853" cy="91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066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AFEE-E769-295B-46CC-153865A2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2"/>
                </a:solidFill>
                <a:latin typeface="Montserrat Medium"/>
                <a:cs typeface="Arial"/>
              </a:rPr>
              <a:t>Dependency</a:t>
            </a:r>
            <a:endParaRPr lang="en-US" b="1" dirty="0" err="1">
              <a:solidFill>
                <a:schemeClr val="tx2"/>
              </a:solidFill>
              <a:latin typeface="Montserrat Medium"/>
              <a:cs typeface="Arial"/>
            </a:endParaRPr>
          </a:p>
          <a:p>
            <a:br>
              <a:rPr lang="en-US" dirty="0"/>
            </a:b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72C02-0B26-0430-3D9A-F332CB1D1D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As we can see in Solver Class Diagram, the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GUI_Frame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will create a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OutputPanel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which takes value as the return of a method from Solver. Also, the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TransformColumn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takes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FirstColumn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to construct.</a:t>
            </a:r>
          </a:p>
        </p:txBody>
      </p:sp>
      <p:pic>
        <p:nvPicPr>
          <p:cNvPr id="4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9D908BB8-EC29-A998-9426-862761F67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823" y="2794023"/>
            <a:ext cx="2008992" cy="143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331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03F30-56E2-2D9F-2478-FD6D0BFD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</a:p>
        </p:txBody>
      </p:sp>
      <p:pic>
        <p:nvPicPr>
          <p:cNvPr id="4" name="Online Media 3" title="OOP Group 10 Project 9 Logic Expression Normalizer">
            <a:hlinkClick r:id="" action="ppaction://media"/>
            <a:extLst>
              <a:ext uri="{FF2B5EF4-FFF2-40B4-BE49-F238E27FC236}">
                <a16:creationId xmlns:a16="http://schemas.microsoft.com/office/drawing/2014/main" id="{CF5E8B64-1766-50BF-6980-2118CE6455A3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055144" y="1141782"/>
            <a:ext cx="6587472" cy="372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853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18F82-031A-E9BD-8990-C7DDA5ABA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5993" y="2002950"/>
            <a:ext cx="7565087" cy="941400"/>
          </a:xfrm>
        </p:spPr>
        <p:txBody>
          <a:bodyPr/>
          <a:lstStyle/>
          <a:p>
            <a:r>
              <a:rPr lang="en-US" sz="3600"/>
              <a:t>THANK YOU FOR LISTENING</a:t>
            </a:r>
          </a:p>
        </p:txBody>
      </p:sp>
    </p:spTree>
    <p:extLst>
      <p:ext uri="{BB962C8B-B14F-4D97-AF65-F5344CB8AC3E}">
        <p14:creationId xmlns:p14="http://schemas.microsoft.com/office/powerpoint/2010/main" val="3616489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1"/>
          <p:cNvSpPr txBox="1">
            <a:spLocks noGrp="1"/>
          </p:cNvSpPr>
          <p:nvPr>
            <p:ph type="title"/>
          </p:nvPr>
        </p:nvSpPr>
        <p:spPr>
          <a:xfrm>
            <a:off x="1704150" y="341509"/>
            <a:ext cx="5735700" cy="4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/>
              <a:t>MEMBER</a:t>
            </a:r>
            <a:endParaRPr sz="3200"/>
          </a:p>
        </p:txBody>
      </p:sp>
      <p:grpSp>
        <p:nvGrpSpPr>
          <p:cNvPr id="550" name="Nhóm 549">
            <a:extLst>
              <a:ext uri="{FF2B5EF4-FFF2-40B4-BE49-F238E27FC236}">
                <a16:creationId xmlns:a16="http://schemas.microsoft.com/office/drawing/2014/main" id="{60DE25A1-6327-D36B-DF02-C6B100CB5A98}"/>
              </a:ext>
            </a:extLst>
          </p:cNvPr>
          <p:cNvGrpSpPr/>
          <p:nvPr/>
        </p:nvGrpSpPr>
        <p:grpSpPr>
          <a:xfrm>
            <a:off x="350606" y="1106299"/>
            <a:ext cx="1976304" cy="3450295"/>
            <a:chOff x="439094" y="1199072"/>
            <a:chExt cx="1976304" cy="3450295"/>
          </a:xfrm>
        </p:grpSpPr>
        <p:sp>
          <p:nvSpPr>
            <p:cNvPr id="2" name="圆角矩形 27">
              <a:extLst>
                <a:ext uri="{FF2B5EF4-FFF2-40B4-BE49-F238E27FC236}">
                  <a16:creationId xmlns:a16="http://schemas.microsoft.com/office/drawing/2014/main" id="{CDD9ED50-3705-84C9-69C8-41FC0B0A080C}"/>
                </a:ext>
              </a:extLst>
            </p:cNvPr>
            <p:cNvSpPr/>
            <p:nvPr/>
          </p:nvSpPr>
          <p:spPr>
            <a:xfrm>
              <a:off x="448576" y="1199072"/>
              <a:ext cx="1966822" cy="345029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80000" rIns="180000" rtlCol="0" anchor="ctr"/>
            <a:lstStyle/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sz="1600" kern="1200">
                <a:solidFill>
                  <a:srgbClr val="000000">
                    <a:lumMod val="95000"/>
                    <a:lumOff val="5000"/>
                  </a:srgbClr>
                </a:solidFill>
                <a:latin typeface="Cabin" pitchFamily="2" charset="0"/>
                <a:ea typeface="微软雅黑"/>
                <a:cs typeface="+mn-cs"/>
              </a:endParaRPr>
            </a:p>
          </p:txBody>
        </p:sp>
        <p:sp>
          <p:nvSpPr>
            <p:cNvPr id="11" name="Hộp Văn bản 10">
              <a:extLst>
                <a:ext uri="{FF2B5EF4-FFF2-40B4-BE49-F238E27FC236}">
                  <a16:creationId xmlns:a16="http://schemas.microsoft.com/office/drawing/2014/main" id="{A834B42B-EAA0-950F-7EA3-CC3A9D38C0F3}"/>
                </a:ext>
              </a:extLst>
            </p:cNvPr>
            <p:cNvSpPr txBox="1"/>
            <p:nvPr/>
          </p:nvSpPr>
          <p:spPr>
            <a:xfrm>
              <a:off x="448576" y="2780861"/>
              <a:ext cx="1957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Le Quang Hieu</a:t>
              </a:r>
              <a:r>
                <a:rPr lang="vi-VN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 </a:t>
              </a:r>
            </a:p>
            <a:p>
              <a:pPr algn="ctr"/>
              <a:r>
                <a:rPr lang="vi-VN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2021</a:t>
              </a:r>
              <a:r>
                <a:rPr lang="en-US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0335</a:t>
              </a:r>
            </a:p>
          </p:txBody>
        </p:sp>
        <p:sp>
          <p:nvSpPr>
            <p:cNvPr id="12" name="Hộp Văn bản 11">
              <a:extLst>
                <a:ext uri="{FF2B5EF4-FFF2-40B4-BE49-F238E27FC236}">
                  <a16:creationId xmlns:a16="http://schemas.microsoft.com/office/drawing/2014/main" id="{CDC81ED7-4FA1-348B-F6F1-6A754F0C6551}"/>
                </a:ext>
              </a:extLst>
            </p:cNvPr>
            <p:cNvSpPr txBox="1"/>
            <p:nvPr/>
          </p:nvSpPr>
          <p:spPr>
            <a:xfrm>
              <a:off x="439094" y="3473421"/>
              <a:ext cx="1966822" cy="461665"/>
            </a:xfrm>
            <a:prstGeom prst="rect">
              <a:avLst/>
            </a:prstGeom>
            <a:noFill/>
          </p:spPr>
          <p:txBody>
            <a:bodyPr wrap="square" lIns="216000" tIns="45720" rIns="91440" bIns="45720" rtlCol="0" anchor="t">
              <a:spAutoFit/>
            </a:bodyPr>
            <a:lstStyle/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1. </a:t>
              </a:r>
              <a:r>
                <a:rPr lang="en-US" sz="1200">
                  <a:solidFill>
                    <a:srgbClr val="F0F0F0"/>
                  </a:solidFill>
                  <a:latin typeface="Montserrat Medium"/>
                </a:rPr>
                <a:t>UI</a:t>
              </a:r>
              <a:endParaRPr lang="vi-VN" sz="1200">
                <a:solidFill>
                  <a:srgbClr val="F0F0F0"/>
                </a:solidFill>
                <a:latin typeface="Montserrat Medium" panose="00000600000000000000" pitchFamily="2" charset="0"/>
              </a:endParaRPr>
            </a:p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2. </a:t>
              </a:r>
              <a:r>
                <a:rPr lang="vi-VN" sz="1200" err="1">
                  <a:solidFill>
                    <a:srgbClr val="F0F0F0"/>
                  </a:solidFill>
                  <a:latin typeface="Montserrat Medium"/>
                </a:rPr>
                <a:t>Solver</a:t>
              </a:r>
              <a:endParaRPr lang="en-US" sz="1200" err="1">
                <a:solidFill>
                  <a:srgbClr val="F0F0F0"/>
                </a:solidFill>
                <a:latin typeface="Montserrat Medium"/>
              </a:endParaRPr>
            </a:p>
          </p:txBody>
        </p:sp>
      </p:grpSp>
      <p:grpSp>
        <p:nvGrpSpPr>
          <p:cNvPr id="548" name="Nhóm 547">
            <a:extLst>
              <a:ext uri="{FF2B5EF4-FFF2-40B4-BE49-F238E27FC236}">
                <a16:creationId xmlns:a16="http://schemas.microsoft.com/office/drawing/2014/main" id="{C1800405-AD15-9539-22CA-196AA2B5C6C4}"/>
              </a:ext>
            </a:extLst>
          </p:cNvPr>
          <p:cNvGrpSpPr/>
          <p:nvPr/>
        </p:nvGrpSpPr>
        <p:grpSpPr>
          <a:xfrm>
            <a:off x="5131797" y="1338267"/>
            <a:ext cx="1089028" cy="1089028"/>
            <a:chOff x="-3055099" y="828856"/>
            <a:chExt cx="1089028" cy="1089028"/>
          </a:xfrm>
        </p:grpSpPr>
        <p:sp>
          <p:nvSpPr>
            <p:cNvPr id="373" name="Oval 34">
              <a:extLst>
                <a:ext uri="{FF2B5EF4-FFF2-40B4-BE49-F238E27FC236}">
                  <a16:creationId xmlns:a16="http://schemas.microsoft.com/office/drawing/2014/main" id="{1CCB6F1E-A8E6-E830-4D06-933E105FE5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55099" y="828856"/>
              <a:ext cx="1089028" cy="1089028"/>
            </a:xfrm>
            <a:prstGeom prst="ellipse">
              <a:avLst/>
            </a:prstGeom>
            <a:solidFill>
              <a:srgbClr val="F25A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8" name="Freeform 39">
              <a:extLst>
                <a:ext uri="{FF2B5EF4-FFF2-40B4-BE49-F238E27FC236}">
                  <a16:creationId xmlns:a16="http://schemas.microsoft.com/office/drawing/2014/main" id="{EC24AF0A-19BC-0796-DFD6-53F8EB6E6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47136" y="1528945"/>
              <a:ext cx="652464" cy="388938"/>
            </a:xfrm>
            <a:custGeom>
              <a:avLst/>
              <a:gdLst>
                <a:gd name="T0" fmla="*/ 848 w 1697"/>
                <a:gd name="T1" fmla="*/ 0 h 1013"/>
                <a:gd name="T2" fmla="*/ 0 w 1697"/>
                <a:gd name="T3" fmla="*/ 1013 h 1013"/>
                <a:gd name="T4" fmla="*/ 1697 w 1697"/>
                <a:gd name="T5" fmla="*/ 1013 h 1013"/>
                <a:gd name="T6" fmla="*/ 848 w 1697"/>
                <a:gd name="T7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7" h="1013">
                  <a:moveTo>
                    <a:pt x="848" y="0"/>
                  </a:moveTo>
                  <a:cubicBezTo>
                    <a:pt x="380" y="0"/>
                    <a:pt x="0" y="453"/>
                    <a:pt x="0" y="1013"/>
                  </a:cubicBezTo>
                  <a:lnTo>
                    <a:pt x="1697" y="1013"/>
                  </a:lnTo>
                  <a:cubicBezTo>
                    <a:pt x="1697" y="453"/>
                    <a:pt x="1317" y="0"/>
                    <a:pt x="848" y="0"/>
                  </a:cubicBezTo>
                  <a:close/>
                </a:path>
              </a:pathLst>
            </a:custGeom>
            <a:solidFill>
              <a:srgbClr val="F9B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9" name="Freeform 40">
              <a:extLst>
                <a:ext uri="{FF2B5EF4-FFF2-40B4-BE49-F238E27FC236}">
                  <a16:creationId xmlns:a16="http://schemas.microsoft.com/office/drawing/2014/main" id="{B27F64AC-D580-B7D2-505A-DDE81CBDE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96361" y="1078094"/>
              <a:ext cx="314326" cy="276226"/>
            </a:xfrm>
            <a:custGeom>
              <a:avLst/>
              <a:gdLst>
                <a:gd name="T0" fmla="*/ 0 w 818"/>
                <a:gd name="T1" fmla="*/ 210 h 718"/>
                <a:gd name="T2" fmla="*/ 614 w 818"/>
                <a:gd name="T3" fmla="*/ 238 h 718"/>
                <a:gd name="T4" fmla="*/ 818 w 818"/>
                <a:gd name="T5" fmla="*/ 556 h 718"/>
                <a:gd name="T6" fmla="*/ 173 w 818"/>
                <a:gd name="T7" fmla="*/ 480 h 718"/>
                <a:gd name="T8" fmla="*/ 0 w 818"/>
                <a:gd name="T9" fmla="*/ 21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8" h="718">
                  <a:moveTo>
                    <a:pt x="0" y="210"/>
                  </a:moveTo>
                  <a:cubicBezTo>
                    <a:pt x="0" y="210"/>
                    <a:pt x="462" y="0"/>
                    <a:pt x="614" y="238"/>
                  </a:cubicBezTo>
                  <a:cubicBezTo>
                    <a:pt x="767" y="476"/>
                    <a:pt x="818" y="556"/>
                    <a:pt x="818" y="556"/>
                  </a:cubicBezTo>
                  <a:cubicBezTo>
                    <a:pt x="818" y="556"/>
                    <a:pt x="325" y="718"/>
                    <a:pt x="173" y="480"/>
                  </a:cubicBezTo>
                  <a:cubicBezTo>
                    <a:pt x="20" y="242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F9B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0" name="Freeform 41">
              <a:extLst>
                <a:ext uri="{FF2B5EF4-FFF2-40B4-BE49-F238E27FC236}">
                  <a16:creationId xmlns:a16="http://schemas.microsoft.com/office/drawing/2014/main" id="{C8F52C1E-0043-16D9-D5C1-8B165FA6D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940799" y="1130482"/>
              <a:ext cx="203200" cy="177800"/>
            </a:xfrm>
            <a:custGeom>
              <a:avLst/>
              <a:gdLst>
                <a:gd name="T0" fmla="*/ 0 w 528"/>
                <a:gd name="T1" fmla="*/ 135 h 463"/>
                <a:gd name="T2" fmla="*/ 396 w 528"/>
                <a:gd name="T3" fmla="*/ 153 h 463"/>
                <a:gd name="T4" fmla="*/ 528 w 528"/>
                <a:gd name="T5" fmla="*/ 359 h 463"/>
                <a:gd name="T6" fmla="*/ 111 w 528"/>
                <a:gd name="T7" fmla="*/ 309 h 463"/>
                <a:gd name="T8" fmla="*/ 0 w 528"/>
                <a:gd name="T9" fmla="*/ 135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463">
                  <a:moveTo>
                    <a:pt x="0" y="135"/>
                  </a:moveTo>
                  <a:cubicBezTo>
                    <a:pt x="0" y="135"/>
                    <a:pt x="298" y="0"/>
                    <a:pt x="396" y="153"/>
                  </a:cubicBezTo>
                  <a:cubicBezTo>
                    <a:pt x="495" y="307"/>
                    <a:pt x="528" y="359"/>
                    <a:pt x="528" y="359"/>
                  </a:cubicBezTo>
                  <a:cubicBezTo>
                    <a:pt x="528" y="359"/>
                    <a:pt x="210" y="463"/>
                    <a:pt x="111" y="309"/>
                  </a:cubicBezTo>
                  <a:cubicBezTo>
                    <a:pt x="13" y="156"/>
                    <a:pt x="0" y="135"/>
                    <a:pt x="0" y="135"/>
                  </a:cubicBezTo>
                </a:path>
              </a:pathLst>
            </a:custGeom>
            <a:solidFill>
              <a:srgbClr val="D75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1" name="Freeform 42">
              <a:extLst>
                <a:ext uri="{FF2B5EF4-FFF2-40B4-BE49-F238E27FC236}">
                  <a16:creationId xmlns:a16="http://schemas.microsoft.com/office/drawing/2014/main" id="{D1DB6FD7-322B-A35A-0849-81DB979A2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7072" y="1084444"/>
              <a:ext cx="322263" cy="277813"/>
            </a:xfrm>
            <a:custGeom>
              <a:avLst/>
              <a:gdLst>
                <a:gd name="T0" fmla="*/ 837 w 837"/>
                <a:gd name="T1" fmla="*/ 237 h 725"/>
                <a:gd name="T2" fmla="*/ 222 w 837"/>
                <a:gd name="T3" fmla="*/ 228 h 725"/>
                <a:gd name="T4" fmla="*/ 0 w 837"/>
                <a:gd name="T5" fmla="*/ 533 h 725"/>
                <a:gd name="T6" fmla="*/ 648 w 837"/>
                <a:gd name="T7" fmla="*/ 496 h 725"/>
                <a:gd name="T8" fmla="*/ 837 w 837"/>
                <a:gd name="T9" fmla="*/ 237 h 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7" h="725">
                  <a:moveTo>
                    <a:pt x="837" y="237"/>
                  </a:moveTo>
                  <a:cubicBezTo>
                    <a:pt x="837" y="237"/>
                    <a:pt x="389" y="0"/>
                    <a:pt x="222" y="228"/>
                  </a:cubicBezTo>
                  <a:cubicBezTo>
                    <a:pt x="56" y="457"/>
                    <a:pt x="0" y="533"/>
                    <a:pt x="0" y="533"/>
                  </a:cubicBezTo>
                  <a:cubicBezTo>
                    <a:pt x="0" y="533"/>
                    <a:pt x="481" y="725"/>
                    <a:pt x="648" y="496"/>
                  </a:cubicBezTo>
                  <a:cubicBezTo>
                    <a:pt x="815" y="268"/>
                    <a:pt x="837" y="237"/>
                    <a:pt x="837" y="237"/>
                  </a:cubicBezTo>
                  <a:close/>
                </a:path>
              </a:pathLst>
            </a:custGeom>
            <a:solidFill>
              <a:srgbClr val="F9B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2" name="Freeform 43">
              <a:extLst>
                <a:ext uri="{FF2B5EF4-FFF2-40B4-BE49-F238E27FC236}">
                  <a16:creationId xmlns:a16="http://schemas.microsoft.com/office/drawing/2014/main" id="{A67427FB-A13D-E9A5-2F34-D92FF6280F0B}"/>
                </a:ext>
              </a:extLst>
            </p:cNvPr>
            <p:cNvSpPr>
              <a:spLocks/>
            </p:cNvSpPr>
            <p:nvPr/>
          </p:nvSpPr>
          <p:spPr bwMode="auto">
            <a:xfrm>
              <a:off x="-2289922" y="1136832"/>
              <a:ext cx="207963" cy="179388"/>
            </a:xfrm>
            <a:custGeom>
              <a:avLst/>
              <a:gdLst>
                <a:gd name="T0" fmla="*/ 541 w 541"/>
                <a:gd name="T1" fmla="*/ 153 h 467"/>
                <a:gd name="T2" fmla="*/ 144 w 541"/>
                <a:gd name="T3" fmla="*/ 147 h 467"/>
                <a:gd name="T4" fmla="*/ 0 w 541"/>
                <a:gd name="T5" fmla="*/ 344 h 467"/>
                <a:gd name="T6" fmla="*/ 419 w 541"/>
                <a:gd name="T7" fmla="*/ 320 h 467"/>
                <a:gd name="T8" fmla="*/ 541 w 541"/>
                <a:gd name="T9" fmla="*/ 153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1" h="467">
                  <a:moveTo>
                    <a:pt x="541" y="153"/>
                  </a:moveTo>
                  <a:cubicBezTo>
                    <a:pt x="541" y="153"/>
                    <a:pt x="252" y="0"/>
                    <a:pt x="144" y="147"/>
                  </a:cubicBezTo>
                  <a:cubicBezTo>
                    <a:pt x="36" y="294"/>
                    <a:pt x="0" y="344"/>
                    <a:pt x="0" y="344"/>
                  </a:cubicBezTo>
                  <a:cubicBezTo>
                    <a:pt x="0" y="344"/>
                    <a:pt x="311" y="467"/>
                    <a:pt x="419" y="320"/>
                  </a:cubicBezTo>
                  <a:cubicBezTo>
                    <a:pt x="526" y="173"/>
                    <a:pt x="541" y="153"/>
                    <a:pt x="541" y="153"/>
                  </a:cubicBezTo>
                </a:path>
              </a:pathLst>
            </a:custGeom>
            <a:solidFill>
              <a:srgbClr val="D75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3" name="Freeform 44">
              <a:extLst>
                <a:ext uri="{FF2B5EF4-FFF2-40B4-BE49-F238E27FC236}">
                  <a16:creationId xmlns:a16="http://schemas.microsoft.com/office/drawing/2014/main" id="{E49D29B2-25F8-D943-D703-726083FA7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12211" y="1103494"/>
              <a:ext cx="582614" cy="538164"/>
            </a:xfrm>
            <a:custGeom>
              <a:avLst/>
              <a:gdLst>
                <a:gd name="T0" fmla="*/ 1395 w 1515"/>
                <a:gd name="T1" fmla="*/ 531 h 1396"/>
                <a:gd name="T2" fmla="*/ 1401 w 1515"/>
                <a:gd name="T3" fmla="*/ 472 h 1396"/>
                <a:gd name="T4" fmla="*/ 757 w 1515"/>
                <a:gd name="T5" fmla="*/ 0 h 1396"/>
                <a:gd name="T6" fmla="*/ 114 w 1515"/>
                <a:gd name="T7" fmla="*/ 472 h 1396"/>
                <a:gd name="T8" fmla="*/ 120 w 1515"/>
                <a:gd name="T9" fmla="*/ 531 h 1396"/>
                <a:gd name="T10" fmla="*/ 0 w 1515"/>
                <a:gd name="T11" fmla="*/ 834 h 1396"/>
                <a:gd name="T12" fmla="*/ 757 w 1515"/>
                <a:gd name="T13" fmla="*/ 1396 h 1396"/>
                <a:gd name="T14" fmla="*/ 1515 w 1515"/>
                <a:gd name="T15" fmla="*/ 834 h 1396"/>
                <a:gd name="T16" fmla="*/ 1395 w 1515"/>
                <a:gd name="T17" fmla="*/ 531 h 1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5" h="1396">
                  <a:moveTo>
                    <a:pt x="1395" y="531"/>
                  </a:moveTo>
                  <a:cubicBezTo>
                    <a:pt x="1398" y="511"/>
                    <a:pt x="1401" y="492"/>
                    <a:pt x="1401" y="472"/>
                  </a:cubicBezTo>
                  <a:cubicBezTo>
                    <a:pt x="1401" y="211"/>
                    <a:pt x="1113" y="0"/>
                    <a:pt x="757" y="0"/>
                  </a:cubicBezTo>
                  <a:cubicBezTo>
                    <a:pt x="402" y="0"/>
                    <a:pt x="114" y="211"/>
                    <a:pt x="114" y="472"/>
                  </a:cubicBezTo>
                  <a:cubicBezTo>
                    <a:pt x="114" y="492"/>
                    <a:pt x="117" y="511"/>
                    <a:pt x="120" y="531"/>
                  </a:cubicBezTo>
                  <a:cubicBezTo>
                    <a:pt x="44" y="618"/>
                    <a:pt x="0" y="722"/>
                    <a:pt x="0" y="834"/>
                  </a:cubicBezTo>
                  <a:cubicBezTo>
                    <a:pt x="0" y="1144"/>
                    <a:pt x="339" y="1396"/>
                    <a:pt x="757" y="1396"/>
                  </a:cubicBezTo>
                  <a:cubicBezTo>
                    <a:pt x="1176" y="1396"/>
                    <a:pt x="1515" y="1144"/>
                    <a:pt x="1515" y="834"/>
                  </a:cubicBezTo>
                  <a:cubicBezTo>
                    <a:pt x="1515" y="722"/>
                    <a:pt x="1470" y="618"/>
                    <a:pt x="1395" y="531"/>
                  </a:cubicBezTo>
                </a:path>
              </a:pathLst>
            </a:custGeom>
            <a:solidFill>
              <a:srgbClr val="F9B0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4" name="Freeform 45">
              <a:extLst>
                <a:ext uri="{FF2B5EF4-FFF2-40B4-BE49-F238E27FC236}">
                  <a16:creationId xmlns:a16="http://schemas.microsoft.com/office/drawing/2014/main" id="{45E6B5C3-6D30-44C6-5D43-3B6D5EBD1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51848" y="1270182"/>
              <a:ext cx="73025" cy="98425"/>
            </a:xfrm>
            <a:custGeom>
              <a:avLst/>
              <a:gdLst>
                <a:gd name="T0" fmla="*/ 189 w 189"/>
                <a:gd name="T1" fmla="*/ 55 h 259"/>
                <a:gd name="T2" fmla="*/ 4 w 189"/>
                <a:gd name="T3" fmla="*/ 192 h 259"/>
                <a:gd name="T4" fmla="*/ 189 w 189"/>
                <a:gd name="T5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59">
                  <a:moveTo>
                    <a:pt x="189" y="55"/>
                  </a:moveTo>
                  <a:cubicBezTo>
                    <a:pt x="189" y="55"/>
                    <a:pt x="0" y="0"/>
                    <a:pt x="4" y="192"/>
                  </a:cubicBezTo>
                  <a:cubicBezTo>
                    <a:pt x="4" y="192"/>
                    <a:pt x="189" y="259"/>
                    <a:pt x="189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5" name="Oval 46">
              <a:extLst>
                <a:ext uri="{FF2B5EF4-FFF2-40B4-BE49-F238E27FC236}">
                  <a16:creationId xmlns:a16="http://schemas.microsoft.com/office/drawing/2014/main" id="{CBF7009D-BF19-2EEF-9712-1004B14B86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39148" y="1295582"/>
              <a:ext cx="34925" cy="34925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6" name="Oval 47">
              <a:extLst>
                <a:ext uri="{FF2B5EF4-FFF2-40B4-BE49-F238E27FC236}">
                  <a16:creationId xmlns:a16="http://schemas.microsoft.com/office/drawing/2014/main" id="{13111A35-DE03-9A10-8140-E50E21C7EB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29623" y="1308282"/>
              <a:ext cx="7938" cy="7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7" name="Freeform 48">
              <a:extLst>
                <a:ext uri="{FF2B5EF4-FFF2-40B4-BE49-F238E27FC236}">
                  <a16:creationId xmlns:a16="http://schemas.microsoft.com/office/drawing/2014/main" id="{4FE9EB61-A0F7-1D4D-19FA-F49A617B26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62986" y="1270182"/>
              <a:ext cx="73025" cy="98425"/>
            </a:xfrm>
            <a:custGeom>
              <a:avLst/>
              <a:gdLst>
                <a:gd name="T0" fmla="*/ 0 w 189"/>
                <a:gd name="T1" fmla="*/ 55 h 259"/>
                <a:gd name="T2" fmla="*/ 185 w 189"/>
                <a:gd name="T3" fmla="*/ 192 h 259"/>
                <a:gd name="T4" fmla="*/ 0 w 189"/>
                <a:gd name="T5" fmla="*/ 55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9" h="259">
                  <a:moveTo>
                    <a:pt x="0" y="55"/>
                  </a:moveTo>
                  <a:cubicBezTo>
                    <a:pt x="0" y="55"/>
                    <a:pt x="189" y="0"/>
                    <a:pt x="185" y="192"/>
                  </a:cubicBezTo>
                  <a:cubicBezTo>
                    <a:pt x="185" y="192"/>
                    <a:pt x="0" y="259"/>
                    <a:pt x="0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8" name="Oval 49">
              <a:extLst>
                <a:ext uri="{FF2B5EF4-FFF2-40B4-BE49-F238E27FC236}">
                  <a16:creationId xmlns:a16="http://schemas.microsoft.com/office/drawing/2014/main" id="{5964D66A-3231-92B2-9390-C107856C3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37586" y="1295582"/>
              <a:ext cx="34925" cy="34925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9" name="Oval 50">
              <a:extLst>
                <a:ext uri="{FF2B5EF4-FFF2-40B4-BE49-F238E27FC236}">
                  <a16:creationId xmlns:a16="http://schemas.microsoft.com/office/drawing/2014/main" id="{E8A19DDD-4AF7-99FF-6B18-6ADA8E68CE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20123" y="1308282"/>
              <a:ext cx="7938" cy="7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0" name="Oval 51">
              <a:extLst>
                <a:ext uri="{FF2B5EF4-FFF2-40B4-BE49-F238E27FC236}">
                  <a16:creationId xmlns:a16="http://schemas.microsoft.com/office/drawing/2014/main" id="{BB6A3DB3-EFEC-9B8D-526C-96940207C8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13773" y="1401945"/>
              <a:ext cx="185738" cy="122238"/>
            </a:xfrm>
            <a:prstGeom prst="ellipse">
              <a:avLst/>
            </a:prstGeom>
            <a:solidFill>
              <a:srgbClr val="D7527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1" name="Oval 52">
              <a:extLst>
                <a:ext uri="{FF2B5EF4-FFF2-40B4-BE49-F238E27FC236}">
                  <a16:creationId xmlns:a16="http://schemas.microsoft.com/office/drawing/2014/main" id="{637DF60B-BE90-6FCA-7795-4B3DDC119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78848" y="1441633"/>
              <a:ext cx="34925" cy="34925"/>
            </a:xfrm>
            <a:prstGeom prst="ellipse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2" name="Oval 53">
              <a:extLst>
                <a:ext uri="{FF2B5EF4-FFF2-40B4-BE49-F238E27FC236}">
                  <a16:creationId xmlns:a16="http://schemas.microsoft.com/office/drawing/2014/main" id="{3B94415F-0BC9-6EBC-3C24-427743A318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02648" y="1441633"/>
              <a:ext cx="34925" cy="34925"/>
            </a:xfrm>
            <a:prstGeom prst="ellipse">
              <a:avLst/>
            </a:pr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3" name="Freeform 54">
              <a:extLst>
                <a:ext uri="{FF2B5EF4-FFF2-40B4-BE49-F238E27FC236}">
                  <a16:creationId xmlns:a16="http://schemas.microsoft.com/office/drawing/2014/main" id="{F616CA19-4ADC-A7F1-F0F5-782A8054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67748" y="1486083"/>
              <a:ext cx="149225" cy="80963"/>
            </a:xfrm>
            <a:custGeom>
              <a:avLst/>
              <a:gdLst>
                <a:gd name="T0" fmla="*/ 378 w 387"/>
                <a:gd name="T1" fmla="*/ 42 h 211"/>
                <a:gd name="T2" fmla="*/ 209 w 387"/>
                <a:gd name="T3" fmla="*/ 42 h 211"/>
                <a:gd name="T4" fmla="*/ 2 w 387"/>
                <a:gd name="T5" fmla="*/ 56 h 211"/>
                <a:gd name="T6" fmla="*/ 190 w 387"/>
                <a:gd name="T7" fmla="*/ 193 h 211"/>
                <a:gd name="T8" fmla="*/ 378 w 387"/>
                <a:gd name="T9" fmla="*/ 4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211">
                  <a:moveTo>
                    <a:pt x="378" y="42"/>
                  </a:moveTo>
                  <a:cubicBezTo>
                    <a:pt x="378" y="42"/>
                    <a:pt x="291" y="0"/>
                    <a:pt x="209" y="42"/>
                  </a:cubicBezTo>
                  <a:cubicBezTo>
                    <a:pt x="126" y="83"/>
                    <a:pt x="49" y="156"/>
                    <a:pt x="2" y="56"/>
                  </a:cubicBezTo>
                  <a:cubicBezTo>
                    <a:pt x="2" y="56"/>
                    <a:pt x="0" y="211"/>
                    <a:pt x="190" y="193"/>
                  </a:cubicBezTo>
                  <a:cubicBezTo>
                    <a:pt x="380" y="174"/>
                    <a:pt x="387" y="67"/>
                    <a:pt x="378" y="42"/>
                  </a:cubicBezTo>
                </a:path>
              </a:pathLst>
            </a:custGeom>
            <a:solidFill>
              <a:srgbClr val="23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4" name="Freeform 55">
              <a:extLst>
                <a:ext uri="{FF2B5EF4-FFF2-40B4-BE49-F238E27FC236}">
                  <a16:creationId xmlns:a16="http://schemas.microsoft.com/office/drawing/2014/main" id="{DC88E06C-6291-37B2-48DF-0D7DF2A93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23285" y="1486083"/>
              <a:ext cx="149225" cy="80963"/>
            </a:xfrm>
            <a:custGeom>
              <a:avLst/>
              <a:gdLst>
                <a:gd name="T0" fmla="*/ 9 w 387"/>
                <a:gd name="T1" fmla="*/ 42 h 211"/>
                <a:gd name="T2" fmla="*/ 178 w 387"/>
                <a:gd name="T3" fmla="*/ 42 h 211"/>
                <a:gd name="T4" fmla="*/ 385 w 387"/>
                <a:gd name="T5" fmla="*/ 56 h 211"/>
                <a:gd name="T6" fmla="*/ 197 w 387"/>
                <a:gd name="T7" fmla="*/ 193 h 211"/>
                <a:gd name="T8" fmla="*/ 9 w 387"/>
                <a:gd name="T9" fmla="*/ 4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7" h="211">
                  <a:moveTo>
                    <a:pt x="9" y="42"/>
                  </a:moveTo>
                  <a:cubicBezTo>
                    <a:pt x="9" y="42"/>
                    <a:pt x="95" y="0"/>
                    <a:pt x="178" y="42"/>
                  </a:cubicBezTo>
                  <a:cubicBezTo>
                    <a:pt x="261" y="83"/>
                    <a:pt x="338" y="156"/>
                    <a:pt x="385" y="56"/>
                  </a:cubicBezTo>
                  <a:cubicBezTo>
                    <a:pt x="385" y="56"/>
                    <a:pt x="387" y="211"/>
                    <a:pt x="197" y="193"/>
                  </a:cubicBezTo>
                  <a:cubicBezTo>
                    <a:pt x="6" y="174"/>
                    <a:pt x="0" y="67"/>
                    <a:pt x="9" y="42"/>
                  </a:cubicBezTo>
                </a:path>
              </a:pathLst>
            </a:custGeom>
            <a:solidFill>
              <a:srgbClr val="2320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5" name="Freeform 56">
              <a:extLst>
                <a:ext uri="{FF2B5EF4-FFF2-40B4-BE49-F238E27FC236}">
                  <a16:creationId xmlns:a16="http://schemas.microsoft.com/office/drawing/2014/main" id="{77C105A1-91EC-21DC-04BA-7E98A534D9B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28061" y="1614670"/>
              <a:ext cx="215901" cy="109538"/>
            </a:xfrm>
            <a:custGeom>
              <a:avLst/>
              <a:gdLst>
                <a:gd name="T0" fmla="*/ 529 w 564"/>
                <a:gd name="T1" fmla="*/ 17 h 286"/>
                <a:gd name="T2" fmla="*/ 323 w 564"/>
                <a:gd name="T3" fmla="*/ 104 h 286"/>
                <a:gd name="T4" fmla="*/ 281 w 564"/>
                <a:gd name="T5" fmla="*/ 86 h 286"/>
                <a:gd name="T6" fmla="*/ 238 w 564"/>
                <a:gd name="T7" fmla="*/ 104 h 286"/>
                <a:gd name="T8" fmla="*/ 34 w 564"/>
                <a:gd name="T9" fmla="*/ 19 h 286"/>
                <a:gd name="T10" fmla="*/ 34 w 564"/>
                <a:gd name="T11" fmla="*/ 262 h 286"/>
                <a:gd name="T12" fmla="*/ 241 w 564"/>
                <a:gd name="T13" fmla="*/ 180 h 286"/>
                <a:gd name="T14" fmla="*/ 281 w 564"/>
                <a:gd name="T15" fmla="*/ 195 h 286"/>
                <a:gd name="T16" fmla="*/ 320 w 564"/>
                <a:gd name="T17" fmla="*/ 180 h 286"/>
                <a:gd name="T18" fmla="*/ 528 w 564"/>
                <a:gd name="T19" fmla="*/ 262 h 286"/>
                <a:gd name="T20" fmla="*/ 529 w 564"/>
                <a:gd name="T21" fmla="*/ 1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286">
                  <a:moveTo>
                    <a:pt x="529" y="17"/>
                  </a:moveTo>
                  <a:cubicBezTo>
                    <a:pt x="495" y="5"/>
                    <a:pt x="323" y="104"/>
                    <a:pt x="323" y="104"/>
                  </a:cubicBezTo>
                  <a:cubicBezTo>
                    <a:pt x="313" y="93"/>
                    <a:pt x="298" y="86"/>
                    <a:pt x="281" y="86"/>
                  </a:cubicBezTo>
                  <a:cubicBezTo>
                    <a:pt x="264" y="86"/>
                    <a:pt x="249" y="93"/>
                    <a:pt x="238" y="104"/>
                  </a:cubicBezTo>
                  <a:cubicBezTo>
                    <a:pt x="238" y="104"/>
                    <a:pt x="66" y="0"/>
                    <a:pt x="34" y="19"/>
                  </a:cubicBezTo>
                  <a:cubicBezTo>
                    <a:pt x="1" y="38"/>
                    <a:pt x="0" y="242"/>
                    <a:pt x="34" y="262"/>
                  </a:cubicBezTo>
                  <a:cubicBezTo>
                    <a:pt x="67" y="282"/>
                    <a:pt x="241" y="180"/>
                    <a:pt x="241" y="180"/>
                  </a:cubicBezTo>
                  <a:cubicBezTo>
                    <a:pt x="252" y="190"/>
                    <a:pt x="265" y="195"/>
                    <a:pt x="281" y="195"/>
                  </a:cubicBezTo>
                  <a:cubicBezTo>
                    <a:pt x="296" y="195"/>
                    <a:pt x="310" y="190"/>
                    <a:pt x="320" y="180"/>
                  </a:cubicBezTo>
                  <a:cubicBezTo>
                    <a:pt x="320" y="180"/>
                    <a:pt x="500" y="286"/>
                    <a:pt x="528" y="262"/>
                  </a:cubicBezTo>
                  <a:cubicBezTo>
                    <a:pt x="556" y="238"/>
                    <a:pt x="564" y="28"/>
                    <a:pt x="529" y="17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6" name="Freeform 57">
              <a:extLst>
                <a:ext uri="{FF2B5EF4-FFF2-40B4-BE49-F238E27FC236}">
                  <a16:creationId xmlns:a16="http://schemas.microsoft.com/office/drawing/2014/main" id="{DC61C3BD-839E-9DE1-EB76-4D365183C4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743948" y="1241607"/>
              <a:ext cx="446089" cy="150813"/>
            </a:xfrm>
            <a:custGeom>
              <a:avLst/>
              <a:gdLst>
                <a:gd name="T0" fmla="*/ 1088 w 1159"/>
                <a:gd name="T1" fmla="*/ 60 h 392"/>
                <a:gd name="T2" fmla="*/ 1132 w 1159"/>
                <a:gd name="T3" fmla="*/ 60 h 392"/>
                <a:gd name="T4" fmla="*/ 1072 w 1159"/>
                <a:gd name="T5" fmla="*/ 173 h 392"/>
                <a:gd name="T6" fmla="*/ 1024 w 1159"/>
                <a:gd name="T7" fmla="*/ 331 h 392"/>
                <a:gd name="T8" fmla="*/ 911 w 1159"/>
                <a:gd name="T9" fmla="*/ 362 h 392"/>
                <a:gd name="T10" fmla="*/ 730 w 1159"/>
                <a:gd name="T11" fmla="*/ 301 h 392"/>
                <a:gd name="T12" fmla="*/ 669 w 1159"/>
                <a:gd name="T13" fmla="*/ 130 h 392"/>
                <a:gd name="T14" fmla="*/ 708 w 1159"/>
                <a:gd name="T15" fmla="*/ 62 h 392"/>
                <a:gd name="T16" fmla="*/ 837 w 1159"/>
                <a:gd name="T17" fmla="*/ 36 h 392"/>
                <a:gd name="T18" fmla="*/ 1018 w 1159"/>
                <a:gd name="T19" fmla="*/ 52 h 392"/>
                <a:gd name="T20" fmla="*/ 1056 w 1159"/>
                <a:gd name="T21" fmla="*/ 76 h 392"/>
                <a:gd name="T22" fmla="*/ 1071 w 1159"/>
                <a:gd name="T23" fmla="*/ 127 h 392"/>
                <a:gd name="T24" fmla="*/ 478 w 1159"/>
                <a:gd name="T25" fmla="*/ 186 h 392"/>
                <a:gd name="T26" fmla="*/ 406 w 1159"/>
                <a:gd name="T27" fmla="*/ 323 h 392"/>
                <a:gd name="T28" fmla="*/ 199 w 1159"/>
                <a:gd name="T29" fmla="*/ 364 h 392"/>
                <a:gd name="T30" fmla="*/ 125 w 1159"/>
                <a:gd name="T31" fmla="*/ 325 h 392"/>
                <a:gd name="T32" fmla="*/ 87 w 1159"/>
                <a:gd name="T33" fmla="*/ 181 h 392"/>
                <a:gd name="T34" fmla="*/ 91 w 1159"/>
                <a:gd name="T35" fmla="*/ 106 h 392"/>
                <a:gd name="T36" fmla="*/ 224 w 1159"/>
                <a:gd name="T37" fmla="*/ 39 h 392"/>
                <a:gd name="T38" fmla="*/ 399 w 1159"/>
                <a:gd name="T39" fmla="*/ 48 h 392"/>
                <a:gd name="T40" fmla="*/ 464 w 1159"/>
                <a:gd name="T41" fmla="*/ 75 h 392"/>
                <a:gd name="T42" fmla="*/ 478 w 1159"/>
                <a:gd name="T43" fmla="*/ 186 h 392"/>
                <a:gd name="T44" fmla="*/ 26 w 1159"/>
                <a:gd name="T45" fmla="*/ 60 h 392"/>
                <a:gd name="T46" fmla="*/ 70 w 1159"/>
                <a:gd name="T47" fmla="*/ 60 h 392"/>
                <a:gd name="T48" fmla="*/ 1157 w 1159"/>
                <a:gd name="T49" fmla="*/ 30 h 392"/>
                <a:gd name="T50" fmla="*/ 1144 w 1159"/>
                <a:gd name="T51" fmla="*/ 21 h 392"/>
                <a:gd name="T52" fmla="*/ 948 w 1159"/>
                <a:gd name="T53" fmla="*/ 2 h 392"/>
                <a:gd name="T54" fmla="*/ 679 w 1159"/>
                <a:gd name="T55" fmla="*/ 29 h 392"/>
                <a:gd name="T56" fmla="*/ 550 w 1159"/>
                <a:gd name="T57" fmla="*/ 53 h 392"/>
                <a:gd name="T58" fmla="*/ 415 w 1159"/>
                <a:gd name="T59" fmla="*/ 17 h 392"/>
                <a:gd name="T60" fmla="*/ 124 w 1159"/>
                <a:gd name="T61" fmla="*/ 8 h 392"/>
                <a:gd name="T62" fmla="*/ 7 w 1159"/>
                <a:gd name="T63" fmla="*/ 25 h 392"/>
                <a:gd name="T64" fmla="*/ 0 w 1159"/>
                <a:gd name="T65" fmla="*/ 90 h 392"/>
                <a:gd name="T66" fmla="*/ 5 w 1159"/>
                <a:gd name="T67" fmla="*/ 103 h 392"/>
                <a:gd name="T68" fmla="*/ 32 w 1159"/>
                <a:gd name="T69" fmla="*/ 137 h 392"/>
                <a:gd name="T70" fmla="*/ 43 w 1159"/>
                <a:gd name="T71" fmla="*/ 178 h 392"/>
                <a:gd name="T72" fmla="*/ 84 w 1159"/>
                <a:gd name="T73" fmla="*/ 321 h 392"/>
                <a:gd name="T74" fmla="*/ 188 w 1159"/>
                <a:gd name="T75" fmla="*/ 387 h 392"/>
                <a:gd name="T76" fmla="*/ 366 w 1159"/>
                <a:gd name="T77" fmla="*/ 375 h 392"/>
                <a:gd name="T78" fmla="*/ 489 w 1159"/>
                <a:gd name="T79" fmla="*/ 264 h 392"/>
                <a:gd name="T80" fmla="*/ 536 w 1159"/>
                <a:gd name="T81" fmla="*/ 140 h 392"/>
                <a:gd name="T82" fmla="*/ 580 w 1159"/>
                <a:gd name="T83" fmla="*/ 115 h 392"/>
                <a:gd name="T84" fmla="*/ 617 w 1159"/>
                <a:gd name="T85" fmla="*/ 140 h 392"/>
                <a:gd name="T86" fmla="*/ 679 w 1159"/>
                <a:gd name="T87" fmla="*/ 284 h 392"/>
                <a:gd name="T88" fmla="*/ 822 w 1159"/>
                <a:gd name="T89" fmla="*/ 381 h 392"/>
                <a:gd name="T90" fmla="*/ 1002 w 1159"/>
                <a:gd name="T91" fmla="*/ 378 h 392"/>
                <a:gd name="T92" fmla="*/ 1081 w 1159"/>
                <a:gd name="T93" fmla="*/ 302 h 392"/>
                <a:gd name="T94" fmla="*/ 1119 w 1159"/>
                <a:gd name="T95" fmla="*/ 163 h 392"/>
                <a:gd name="T96" fmla="*/ 1135 w 1159"/>
                <a:gd name="T97" fmla="*/ 118 h 392"/>
                <a:gd name="T98" fmla="*/ 1158 w 1159"/>
                <a:gd name="T99" fmla="*/ 96 h 392"/>
                <a:gd name="T100" fmla="*/ 1159 w 1159"/>
                <a:gd name="T101" fmla="*/ 54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9" h="392">
                  <a:moveTo>
                    <a:pt x="1110" y="65"/>
                  </a:moveTo>
                  <a:cubicBezTo>
                    <a:pt x="1098" y="65"/>
                    <a:pt x="1088" y="63"/>
                    <a:pt x="1088" y="60"/>
                  </a:cubicBezTo>
                  <a:cubicBezTo>
                    <a:pt x="1088" y="57"/>
                    <a:pt x="1098" y="54"/>
                    <a:pt x="1110" y="54"/>
                  </a:cubicBezTo>
                  <a:cubicBezTo>
                    <a:pt x="1122" y="54"/>
                    <a:pt x="1132" y="57"/>
                    <a:pt x="1132" y="60"/>
                  </a:cubicBezTo>
                  <a:cubicBezTo>
                    <a:pt x="1132" y="63"/>
                    <a:pt x="1122" y="65"/>
                    <a:pt x="1110" y="65"/>
                  </a:cubicBezTo>
                  <a:close/>
                  <a:moveTo>
                    <a:pt x="1072" y="173"/>
                  </a:moveTo>
                  <a:cubicBezTo>
                    <a:pt x="1071" y="213"/>
                    <a:pt x="1064" y="252"/>
                    <a:pt x="1050" y="290"/>
                  </a:cubicBezTo>
                  <a:cubicBezTo>
                    <a:pt x="1044" y="305"/>
                    <a:pt x="1036" y="319"/>
                    <a:pt x="1024" y="331"/>
                  </a:cubicBezTo>
                  <a:cubicBezTo>
                    <a:pt x="1011" y="343"/>
                    <a:pt x="995" y="350"/>
                    <a:pt x="977" y="355"/>
                  </a:cubicBezTo>
                  <a:cubicBezTo>
                    <a:pt x="956" y="361"/>
                    <a:pt x="933" y="362"/>
                    <a:pt x="911" y="362"/>
                  </a:cubicBezTo>
                  <a:cubicBezTo>
                    <a:pt x="877" y="363"/>
                    <a:pt x="843" y="358"/>
                    <a:pt x="810" y="351"/>
                  </a:cubicBezTo>
                  <a:cubicBezTo>
                    <a:pt x="777" y="344"/>
                    <a:pt x="751" y="327"/>
                    <a:pt x="730" y="301"/>
                  </a:cubicBezTo>
                  <a:cubicBezTo>
                    <a:pt x="704" y="268"/>
                    <a:pt x="687" y="230"/>
                    <a:pt x="677" y="188"/>
                  </a:cubicBezTo>
                  <a:cubicBezTo>
                    <a:pt x="673" y="169"/>
                    <a:pt x="669" y="150"/>
                    <a:pt x="669" y="130"/>
                  </a:cubicBezTo>
                  <a:cubicBezTo>
                    <a:pt x="670" y="122"/>
                    <a:pt x="670" y="113"/>
                    <a:pt x="672" y="105"/>
                  </a:cubicBezTo>
                  <a:cubicBezTo>
                    <a:pt x="676" y="84"/>
                    <a:pt x="689" y="70"/>
                    <a:pt x="708" y="62"/>
                  </a:cubicBezTo>
                  <a:cubicBezTo>
                    <a:pt x="727" y="54"/>
                    <a:pt x="748" y="50"/>
                    <a:pt x="768" y="46"/>
                  </a:cubicBezTo>
                  <a:cubicBezTo>
                    <a:pt x="791" y="41"/>
                    <a:pt x="814" y="38"/>
                    <a:pt x="837" y="36"/>
                  </a:cubicBezTo>
                  <a:cubicBezTo>
                    <a:pt x="855" y="35"/>
                    <a:pt x="873" y="35"/>
                    <a:pt x="886" y="34"/>
                  </a:cubicBezTo>
                  <a:cubicBezTo>
                    <a:pt x="934" y="36"/>
                    <a:pt x="977" y="40"/>
                    <a:pt x="1018" y="52"/>
                  </a:cubicBezTo>
                  <a:cubicBezTo>
                    <a:pt x="1026" y="54"/>
                    <a:pt x="1033" y="57"/>
                    <a:pt x="1040" y="61"/>
                  </a:cubicBezTo>
                  <a:cubicBezTo>
                    <a:pt x="1047" y="64"/>
                    <a:pt x="1052" y="69"/>
                    <a:pt x="1056" y="76"/>
                  </a:cubicBezTo>
                  <a:cubicBezTo>
                    <a:pt x="1059" y="83"/>
                    <a:pt x="1063" y="91"/>
                    <a:pt x="1066" y="99"/>
                  </a:cubicBezTo>
                  <a:cubicBezTo>
                    <a:pt x="1069" y="108"/>
                    <a:pt x="1070" y="117"/>
                    <a:pt x="1071" y="127"/>
                  </a:cubicBezTo>
                  <a:cubicBezTo>
                    <a:pt x="1071" y="143"/>
                    <a:pt x="1072" y="158"/>
                    <a:pt x="1072" y="173"/>
                  </a:cubicBezTo>
                  <a:moveTo>
                    <a:pt x="478" y="186"/>
                  </a:moveTo>
                  <a:cubicBezTo>
                    <a:pt x="470" y="219"/>
                    <a:pt x="457" y="250"/>
                    <a:pt x="440" y="279"/>
                  </a:cubicBezTo>
                  <a:cubicBezTo>
                    <a:pt x="430" y="295"/>
                    <a:pt x="420" y="310"/>
                    <a:pt x="406" y="323"/>
                  </a:cubicBezTo>
                  <a:cubicBezTo>
                    <a:pt x="388" y="340"/>
                    <a:pt x="367" y="350"/>
                    <a:pt x="343" y="356"/>
                  </a:cubicBezTo>
                  <a:cubicBezTo>
                    <a:pt x="296" y="369"/>
                    <a:pt x="247" y="372"/>
                    <a:pt x="199" y="364"/>
                  </a:cubicBezTo>
                  <a:cubicBezTo>
                    <a:pt x="189" y="363"/>
                    <a:pt x="180" y="361"/>
                    <a:pt x="170" y="358"/>
                  </a:cubicBezTo>
                  <a:cubicBezTo>
                    <a:pt x="151" y="353"/>
                    <a:pt x="136" y="342"/>
                    <a:pt x="125" y="325"/>
                  </a:cubicBezTo>
                  <a:cubicBezTo>
                    <a:pt x="113" y="307"/>
                    <a:pt x="105" y="287"/>
                    <a:pt x="100" y="265"/>
                  </a:cubicBezTo>
                  <a:cubicBezTo>
                    <a:pt x="93" y="237"/>
                    <a:pt x="90" y="209"/>
                    <a:pt x="87" y="181"/>
                  </a:cubicBezTo>
                  <a:cubicBezTo>
                    <a:pt x="85" y="164"/>
                    <a:pt x="86" y="148"/>
                    <a:pt x="88" y="131"/>
                  </a:cubicBezTo>
                  <a:cubicBezTo>
                    <a:pt x="89" y="123"/>
                    <a:pt x="89" y="115"/>
                    <a:pt x="91" y="106"/>
                  </a:cubicBezTo>
                  <a:cubicBezTo>
                    <a:pt x="98" y="78"/>
                    <a:pt x="116" y="59"/>
                    <a:pt x="144" y="52"/>
                  </a:cubicBezTo>
                  <a:cubicBezTo>
                    <a:pt x="170" y="45"/>
                    <a:pt x="197" y="41"/>
                    <a:pt x="224" y="39"/>
                  </a:cubicBezTo>
                  <a:cubicBezTo>
                    <a:pt x="244" y="37"/>
                    <a:pt x="264" y="36"/>
                    <a:pt x="277" y="35"/>
                  </a:cubicBezTo>
                  <a:cubicBezTo>
                    <a:pt x="323" y="36"/>
                    <a:pt x="361" y="39"/>
                    <a:pt x="399" y="48"/>
                  </a:cubicBezTo>
                  <a:cubicBezTo>
                    <a:pt x="415" y="51"/>
                    <a:pt x="430" y="54"/>
                    <a:pt x="444" y="62"/>
                  </a:cubicBezTo>
                  <a:cubicBezTo>
                    <a:pt x="451" y="66"/>
                    <a:pt x="458" y="70"/>
                    <a:pt x="464" y="75"/>
                  </a:cubicBezTo>
                  <a:cubicBezTo>
                    <a:pt x="474" y="83"/>
                    <a:pt x="479" y="95"/>
                    <a:pt x="482" y="107"/>
                  </a:cubicBezTo>
                  <a:cubicBezTo>
                    <a:pt x="486" y="134"/>
                    <a:pt x="484" y="160"/>
                    <a:pt x="478" y="186"/>
                  </a:cubicBezTo>
                  <a:moveTo>
                    <a:pt x="48" y="65"/>
                  </a:moveTo>
                  <a:cubicBezTo>
                    <a:pt x="36" y="65"/>
                    <a:pt x="26" y="63"/>
                    <a:pt x="26" y="60"/>
                  </a:cubicBezTo>
                  <a:cubicBezTo>
                    <a:pt x="26" y="57"/>
                    <a:pt x="36" y="54"/>
                    <a:pt x="48" y="54"/>
                  </a:cubicBezTo>
                  <a:cubicBezTo>
                    <a:pt x="60" y="54"/>
                    <a:pt x="70" y="57"/>
                    <a:pt x="70" y="60"/>
                  </a:cubicBezTo>
                  <a:cubicBezTo>
                    <a:pt x="70" y="63"/>
                    <a:pt x="60" y="65"/>
                    <a:pt x="48" y="65"/>
                  </a:cubicBezTo>
                  <a:close/>
                  <a:moveTo>
                    <a:pt x="1157" y="30"/>
                  </a:moveTo>
                  <a:cubicBezTo>
                    <a:pt x="1157" y="26"/>
                    <a:pt x="1155" y="24"/>
                    <a:pt x="1152" y="23"/>
                  </a:cubicBezTo>
                  <a:cubicBezTo>
                    <a:pt x="1149" y="22"/>
                    <a:pt x="1147" y="21"/>
                    <a:pt x="1144" y="21"/>
                  </a:cubicBezTo>
                  <a:cubicBezTo>
                    <a:pt x="1108" y="15"/>
                    <a:pt x="1072" y="10"/>
                    <a:pt x="1035" y="7"/>
                  </a:cubicBezTo>
                  <a:cubicBezTo>
                    <a:pt x="1006" y="5"/>
                    <a:pt x="977" y="4"/>
                    <a:pt x="948" y="2"/>
                  </a:cubicBezTo>
                  <a:cubicBezTo>
                    <a:pt x="891" y="0"/>
                    <a:pt x="835" y="1"/>
                    <a:pt x="779" y="8"/>
                  </a:cubicBezTo>
                  <a:cubicBezTo>
                    <a:pt x="745" y="13"/>
                    <a:pt x="711" y="19"/>
                    <a:pt x="679" y="29"/>
                  </a:cubicBezTo>
                  <a:cubicBezTo>
                    <a:pt x="662" y="35"/>
                    <a:pt x="646" y="41"/>
                    <a:pt x="629" y="46"/>
                  </a:cubicBezTo>
                  <a:cubicBezTo>
                    <a:pt x="603" y="54"/>
                    <a:pt x="577" y="58"/>
                    <a:pt x="550" y="53"/>
                  </a:cubicBezTo>
                  <a:cubicBezTo>
                    <a:pt x="533" y="50"/>
                    <a:pt x="517" y="45"/>
                    <a:pt x="502" y="40"/>
                  </a:cubicBezTo>
                  <a:cubicBezTo>
                    <a:pt x="473" y="31"/>
                    <a:pt x="445" y="22"/>
                    <a:pt x="415" y="17"/>
                  </a:cubicBezTo>
                  <a:cubicBezTo>
                    <a:pt x="358" y="6"/>
                    <a:pt x="300" y="1"/>
                    <a:pt x="247" y="2"/>
                  </a:cubicBezTo>
                  <a:cubicBezTo>
                    <a:pt x="203" y="2"/>
                    <a:pt x="163" y="3"/>
                    <a:pt x="124" y="8"/>
                  </a:cubicBezTo>
                  <a:cubicBezTo>
                    <a:pt x="92" y="12"/>
                    <a:pt x="60" y="16"/>
                    <a:pt x="28" y="21"/>
                  </a:cubicBezTo>
                  <a:cubicBezTo>
                    <a:pt x="21" y="22"/>
                    <a:pt x="14" y="24"/>
                    <a:pt x="7" y="25"/>
                  </a:cubicBezTo>
                  <a:cubicBezTo>
                    <a:pt x="4" y="26"/>
                    <a:pt x="2" y="29"/>
                    <a:pt x="1" y="33"/>
                  </a:cubicBezTo>
                  <a:cubicBezTo>
                    <a:pt x="1" y="52"/>
                    <a:pt x="0" y="71"/>
                    <a:pt x="0" y="90"/>
                  </a:cubicBezTo>
                  <a:cubicBezTo>
                    <a:pt x="0" y="92"/>
                    <a:pt x="0" y="95"/>
                    <a:pt x="1" y="98"/>
                  </a:cubicBezTo>
                  <a:cubicBezTo>
                    <a:pt x="1" y="101"/>
                    <a:pt x="2" y="102"/>
                    <a:pt x="5" y="103"/>
                  </a:cubicBezTo>
                  <a:cubicBezTo>
                    <a:pt x="7" y="104"/>
                    <a:pt x="10" y="105"/>
                    <a:pt x="12" y="107"/>
                  </a:cubicBezTo>
                  <a:cubicBezTo>
                    <a:pt x="22" y="114"/>
                    <a:pt x="28" y="125"/>
                    <a:pt x="32" y="137"/>
                  </a:cubicBezTo>
                  <a:cubicBezTo>
                    <a:pt x="34" y="145"/>
                    <a:pt x="36" y="154"/>
                    <a:pt x="39" y="162"/>
                  </a:cubicBezTo>
                  <a:cubicBezTo>
                    <a:pt x="40" y="168"/>
                    <a:pt x="42" y="173"/>
                    <a:pt x="43" y="178"/>
                  </a:cubicBezTo>
                  <a:cubicBezTo>
                    <a:pt x="49" y="203"/>
                    <a:pt x="54" y="228"/>
                    <a:pt x="60" y="252"/>
                  </a:cubicBezTo>
                  <a:cubicBezTo>
                    <a:pt x="65" y="276"/>
                    <a:pt x="72" y="299"/>
                    <a:pt x="84" y="321"/>
                  </a:cubicBezTo>
                  <a:cubicBezTo>
                    <a:pt x="96" y="345"/>
                    <a:pt x="114" y="363"/>
                    <a:pt x="140" y="374"/>
                  </a:cubicBezTo>
                  <a:cubicBezTo>
                    <a:pt x="155" y="380"/>
                    <a:pt x="171" y="384"/>
                    <a:pt x="188" y="387"/>
                  </a:cubicBezTo>
                  <a:cubicBezTo>
                    <a:pt x="217" y="392"/>
                    <a:pt x="247" y="392"/>
                    <a:pt x="277" y="390"/>
                  </a:cubicBezTo>
                  <a:cubicBezTo>
                    <a:pt x="307" y="388"/>
                    <a:pt x="337" y="383"/>
                    <a:pt x="366" y="375"/>
                  </a:cubicBezTo>
                  <a:cubicBezTo>
                    <a:pt x="387" y="368"/>
                    <a:pt x="408" y="359"/>
                    <a:pt x="425" y="344"/>
                  </a:cubicBezTo>
                  <a:cubicBezTo>
                    <a:pt x="451" y="322"/>
                    <a:pt x="472" y="295"/>
                    <a:pt x="489" y="264"/>
                  </a:cubicBezTo>
                  <a:cubicBezTo>
                    <a:pt x="505" y="234"/>
                    <a:pt x="516" y="201"/>
                    <a:pt x="527" y="168"/>
                  </a:cubicBezTo>
                  <a:cubicBezTo>
                    <a:pt x="530" y="159"/>
                    <a:pt x="532" y="149"/>
                    <a:pt x="536" y="140"/>
                  </a:cubicBezTo>
                  <a:cubicBezTo>
                    <a:pt x="541" y="126"/>
                    <a:pt x="551" y="118"/>
                    <a:pt x="565" y="116"/>
                  </a:cubicBezTo>
                  <a:cubicBezTo>
                    <a:pt x="570" y="115"/>
                    <a:pt x="575" y="115"/>
                    <a:pt x="580" y="115"/>
                  </a:cubicBezTo>
                  <a:cubicBezTo>
                    <a:pt x="590" y="116"/>
                    <a:pt x="601" y="118"/>
                    <a:pt x="608" y="127"/>
                  </a:cubicBezTo>
                  <a:cubicBezTo>
                    <a:pt x="612" y="131"/>
                    <a:pt x="614" y="136"/>
                    <a:pt x="617" y="140"/>
                  </a:cubicBezTo>
                  <a:cubicBezTo>
                    <a:pt x="620" y="149"/>
                    <a:pt x="624" y="158"/>
                    <a:pt x="627" y="168"/>
                  </a:cubicBezTo>
                  <a:cubicBezTo>
                    <a:pt x="640" y="209"/>
                    <a:pt x="657" y="247"/>
                    <a:pt x="679" y="284"/>
                  </a:cubicBezTo>
                  <a:cubicBezTo>
                    <a:pt x="697" y="315"/>
                    <a:pt x="720" y="340"/>
                    <a:pt x="752" y="357"/>
                  </a:cubicBezTo>
                  <a:cubicBezTo>
                    <a:pt x="774" y="369"/>
                    <a:pt x="798" y="377"/>
                    <a:pt x="822" y="381"/>
                  </a:cubicBezTo>
                  <a:cubicBezTo>
                    <a:pt x="859" y="389"/>
                    <a:pt x="897" y="390"/>
                    <a:pt x="934" y="389"/>
                  </a:cubicBezTo>
                  <a:cubicBezTo>
                    <a:pt x="957" y="388"/>
                    <a:pt x="980" y="385"/>
                    <a:pt x="1002" y="378"/>
                  </a:cubicBezTo>
                  <a:cubicBezTo>
                    <a:pt x="1024" y="372"/>
                    <a:pt x="1044" y="361"/>
                    <a:pt x="1059" y="342"/>
                  </a:cubicBezTo>
                  <a:cubicBezTo>
                    <a:pt x="1068" y="330"/>
                    <a:pt x="1075" y="316"/>
                    <a:pt x="1081" y="302"/>
                  </a:cubicBezTo>
                  <a:cubicBezTo>
                    <a:pt x="1093" y="272"/>
                    <a:pt x="1101" y="241"/>
                    <a:pt x="1108" y="209"/>
                  </a:cubicBezTo>
                  <a:cubicBezTo>
                    <a:pt x="1112" y="194"/>
                    <a:pt x="1116" y="179"/>
                    <a:pt x="1119" y="163"/>
                  </a:cubicBezTo>
                  <a:cubicBezTo>
                    <a:pt x="1121" y="155"/>
                    <a:pt x="1124" y="147"/>
                    <a:pt x="1126" y="140"/>
                  </a:cubicBezTo>
                  <a:cubicBezTo>
                    <a:pt x="1128" y="132"/>
                    <a:pt x="1130" y="125"/>
                    <a:pt x="1135" y="118"/>
                  </a:cubicBezTo>
                  <a:cubicBezTo>
                    <a:pt x="1139" y="112"/>
                    <a:pt x="1144" y="105"/>
                    <a:pt x="1152" y="102"/>
                  </a:cubicBezTo>
                  <a:cubicBezTo>
                    <a:pt x="1155" y="101"/>
                    <a:pt x="1157" y="99"/>
                    <a:pt x="1158" y="96"/>
                  </a:cubicBezTo>
                  <a:cubicBezTo>
                    <a:pt x="1158" y="93"/>
                    <a:pt x="1159" y="90"/>
                    <a:pt x="1159" y="88"/>
                  </a:cubicBezTo>
                  <a:cubicBezTo>
                    <a:pt x="1159" y="77"/>
                    <a:pt x="1159" y="65"/>
                    <a:pt x="1159" y="54"/>
                  </a:cubicBezTo>
                  <a:cubicBezTo>
                    <a:pt x="1158" y="46"/>
                    <a:pt x="1158" y="38"/>
                    <a:pt x="1157" y="30"/>
                  </a:cubicBezTo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9" name="Nhóm 548">
            <a:extLst>
              <a:ext uri="{FF2B5EF4-FFF2-40B4-BE49-F238E27FC236}">
                <a16:creationId xmlns:a16="http://schemas.microsoft.com/office/drawing/2014/main" id="{3B63C690-6291-036F-045D-ED6BD8A81FCB}"/>
              </a:ext>
            </a:extLst>
          </p:cNvPr>
          <p:cNvGrpSpPr/>
          <p:nvPr/>
        </p:nvGrpSpPr>
        <p:grpSpPr>
          <a:xfrm>
            <a:off x="7098082" y="1357495"/>
            <a:ext cx="1476378" cy="1096966"/>
            <a:chOff x="-3223374" y="-591960"/>
            <a:chExt cx="1476378" cy="1096966"/>
          </a:xfrm>
        </p:grpSpPr>
        <p:sp>
          <p:nvSpPr>
            <p:cNvPr id="372" name="Oval 33">
              <a:extLst>
                <a:ext uri="{FF2B5EF4-FFF2-40B4-BE49-F238E27FC236}">
                  <a16:creationId xmlns:a16="http://schemas.microsoft.com/office/drawing/2014/main" id="{20EC7680-1336-D4EE-E535-E5FADD4FC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55099" y="-585610"/>
              <a:ext cx="1089028" cy="1090615"/>
            </a:xfrm>
            <a:prstGeom prst="ellipse">
              <a:avLst/>
            </a:prstGeom>
            <a:solidFill>
              <a:srgbClr val="8FD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7" name="Freeform 58">
              <a:extLst>
                <a:ext uri="{FF2B5EF4-FFF2-40B4-BE49-F238E27FC236}">
                  <a16:creationId xmlns:a16="http://schemas.microsoft.com/office/drawing/2014/main" id="{3840D186-E2AF-C9DD-4AC5-073792CF4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13786" y="84317"/>
              <a:ext cx="458789" cy="420689"/>
            </a:xfrm>
            <a:custGeom>
              <a:avLst/>
              <a:gdLst>
                <a:gd name="T0" fmla="*/ 1182 w 1192"/>
                <a:gd name="T1" fmla="*/ 1092 h 1092"/>
                <a:gd name="T2" fmla="*/ 1192 w 1192"/>
                <a:gd name="T3" fmla="*/ 781 h 1092"/>
                <a:gd name="T4" fmla="*/ 596 w 1192"/>
                <a:gd name="T5" fmla="*/ 0 h 1092"/>
                <a:gd name="T6" fmla="*/ 0 w 1192"/>
                <a:gd name="T7" fmla="*/ 781 h 1092"/>
                <a:gd name="T8" fmla="*/ 10 w 1192"/>
                <a:gd name="T9" fmla="*/ 1092 h 1092"/>
                <a:gd name="T10" fmla="*/ 1182 w 1192"/>
                <a:gd name="T11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92" h="1092">
                  <a:moveTo>
                    <a:pt x="1182" y="1092"/>
                  </a:moveTo>
                  <a:cubicBezTo>
                    <a:pt x="1188" y="1045"/>
                    <a:pt x="1192" y="831"/>
                    <a:pt x="1192" y="781"/>
                  </a:cubicBezTo>
                  <a:cubicBezTo>
                    <a:pt x="1192" y="350"/>
                    <a:pt x="925" y="0"/>
                    <a:pt x="596" y="0"/>
                  </a:cubicBezTo>
                  <a:cubicBezTo>
                    <a:pt x="267" y="0"/>
                    <a:pt x="0" y="350"/>
                    <a:pt x="0" y="781"/>
                  </a:cubicBezTo>
                  <a:cubicBezTo>
                    <a:pt x="0" y="831"/>
                    <a:pt x="3" y="1045"/>
                    <a:pt x="10" y="1092"/>
                  </a:cubicBezTo>
                  <a:lnTo>
                    <a:pt x="1182" y="1092"/>
                  </a:lnTo>
                </a:path>
              </a:pathLst>
            </a:custGeom>
            <a:solidFill>
              <a:srgbClr val="D09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8" name="Freeform 59">
              <a:extLst>
                <a:ext uri="{FF2B5EF4-FFF2-40B4-BE49-F238E27FC236}">
                  <a16:creationId xmlns:a16="http://schemas.microsoft.com/office/drawing/2014/main" id="{660F963D-552C-DB36-C27C-7D589E89473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58223" y="139879"/>
              <a:ext cx="320676" cy="365126"/>
            </a:xfrm>
            <a:custGeom>
              <a:avLst/>
              <a:gdLst>
                <a:gd name="T0" fmla="*/ 170 w 835"/>
                <a:gd name="T1" fmla="*/ 57 h 946"/>
                <a:gd name="T2" fmla="*/ 103 w 835"/>
                <a:gd name="T3" fmla="*/ 596 h 946"/>
                <a:gd name="T4" fmla="*/ 446 w 835"/>
                <a:gd name="T5" fmla="*/ 946 h 946"/>
                <a:gd name="T6" fmla="*/ 830 w 835"/>
                <a:gd name="T7" fmla="*/ 502 h 946"/>
                <a:gd name="T8" fmla="*/ 721 w 835"/>
                <a:gd name="T9" fmla="*/ 0 h 9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5" h="946">
                  <a:moveTo>
                    <a:pt x="170" y="57"/>
                  </a:moveTo>
                  <a:cubicBezTo>
                    <a:pt x="170" y="57"/>
                    <a:pt x="0" y="447"/>
                    <a:pt x="103" y="596"/>
                  </a:cubicBezTo>
                  <a:cubicBezTo>
                    <a:pt x="205" y="745"/>
                    <a:pt x="446" y="946"/>
                    <a:pt x="446" y="946"/>
                  </a:cubicBezTo>
                  <a:cubicBezTo>
                    <a:pt x="446" y="946"/>
                    <a:pt x="824" y="694"/>
                    <a:pt x="830" y="502"/>
                  </a:cubicBezTo>
                  <a:cubicBezTo>
                    <a:pt x="835" y="310"/>
                    <a:pt x="721" y="0"/>
                    <a:pt x="721" y="0"/>
                  </a:cubicBezTo>
                </a:path>
              </a:pathLst>
            </a:custGeom>
            <a:solidFill>
              <a:srgbClr val="E0C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9" name="Freeform 60">
              <a:extLst>
                <a:ext uri="{FF2B5EF4-FFF2-40B4-BE49-F238E27FC236}">
                  <a16:creationId xmlns:a16="http://schemas.microsoft.com/office/drawing/2014/main" id="{D843686E-60AD-D164-E7F7-44628579E2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72511" y="27167"/>
              <a:ext cx="187325" cy="339726"/>
            </a:xfrm>
            <a:custGeom>
              <a:avLst/>
              <a:gdLst>
                <a:gd name="T0" fmla="*/ 121 w 486"/>
                <a:gd name="T1" fmla="*/ 298 h 883"/>
                <a:gd name="T2" fmla="*/ 260 w 486"/>
                <a:gd name="T3" fmla="*/ 596 h 883"/>
                <a:gd name="T4" fmla="*/ 486 w 486"/>
                <a:gd name="T5" fmla="*/ 874 h 883"/>
                <a:gd name="T6" fmla="*/ 486 w 486"/>
                <a:gd name="T7" fmla="*/ 332 h 883"/>
                <a:gd name="T8" fmla="*/ 39 w 486"/>
                <a:gd name="T9" fmla="*/ 0 h 883"/>
                <a:gd name="T10" fmla="*/ 121 w 486"/>
                <a:gd name="T11" fmla="*/ 298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6" h="883">
                  <a:moveTo>
                    <a:pt x="121" y="298"/>
                  </a:moveTo>
                  <a:cubicBezTo>
                    <a:pt x="241" y="390"/>
                    <a:pt x="244" y="444"/>
                    <a:pt x="260" y="596"/>
                  </a:cubicBezTo>
                  <a:cubicBezTo>
                    <a:pt x="297" y="883"/>
                    <a:pt x="419" y="874"/>
                    <a:pt x="486" y="874"/>
                  </a:cubicBezTo>
                  <a:lnTo>
                    <a:pt x="486" y="332"/>
                  </a:lnTo>
                  <a:cubicBezTo>
                    <a:pt x="486" y="332"/>
                    <a:pt x="184" y="91"/>
                    <a:pt x="39" y="0"/>
                  </a:cubicBezTo>
                  <a:cubicBezTo>
                    <a:pt x="22" y="67"/>
                    <a:pt x="0" y="206"/>
                    <a:pt x="121" y="298"/>
                  </a:cubicBezTo>
                </a:path>
              </a:pathLst>
            </a:custGeom>
            <a:solidFill>
              <a:srgbClr val="BC6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0" name="Freeform 61">
              <a:extLst>
                <a:ext uri="{FF2B5EF4-FFF2-40B4-BE49-F238E27FC236}">
                  <a16:creationId xmlns:a16="http://schemas.microsoft.com/office/drawing/2014/main" id="{DD833401-16E7-E963-C158-E33E59D4F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85185" y="27167"/>
              <a:ext cx="187325" cy="339726"/>
            </a:xfrm>
            <a:custGeom>
              <a:avLst/>
              <a:gdLst>
                <a:gd name="T0" fmla="*/ 447 w 485"/>
                <a:gd name="T1" fmla="*/ 0 h 883"/>
                <a:gd name="T2" fmla="*/ 0 w 485"/>
                <a:gd name="T3" fmla="*/ 332 h 883"/>
                <a:gd name="T4" fmla="*/ 0 w 485"/>
                <a:gd name="T5" fmla="*/ 874 h 883"/>
                <a:gd name="T6" fmla="*/ 225 w 485"/>
                <a:gd name="T7" fmla="*/ 596 h 883"/>
                <a:gd name="T8" fmla="*/ 365 w 485"/>
                <a:gd name="T9" fmla="*/ 298 h 883"/>
                <a:gd name="T10" fmla="*/ 447 w 485"/>
                <a:gd name="T11" fmla="*/ 0 h 8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5" h="883">
                  <a:moveTo>
                    <a:pt x="447" y="0"/>
                  </a:moveTo>
                  <a:cubicBezTo>
                    <a:pt x="302" y="91"/>
                    <a:pt x="0" y="332"/>
                    <a:pt x="0" y="332"/>
                  </a:cubicBezTo>
                  <a:lnTo>
                    <a:pt x="0" y="874"/>
                  </a:lnTo>
                  <a:cubicBezTo>
                    <a:pt x="67" y="874"/>
                    <a:pt x="189" y="883"/>
                    <a:pt x="225" y="596"/>
                  </a:cubicBezTo>
                  <a:cubicBezTo>
                    <a:pt x="242" y="444"/>
                    <a:pt x="245" y="390"/>
                    <a:pt x="365" y="298"/>
                  </a:cubicBezTo>
                  <a:cubicBezTo>
                    <a:pt x="485" y="206"/>
                    <a:pt x="463" y="67"/>
                    <a:pt x="447" y="0"/>
                  </a:cubicBezTo>
                </a:path>
              </a:pathLst>
            </a:custGeom>
            <a:solidFill>
              <a:srgbClr val="BC6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1" name="Freeform 62">
              <a:extLst>
                <a:ext uri="{FF2B5EF4-FFF2-40B4-BE49-F238E27FC236}">
                  <a16:creationId xmlns:a16="http://schemas.microsoft.com/office/drawing/2014/main" id="{752F1687-716B-00D2-2FE1-10F950015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55010" y="-207784"/>
              <a:ext cx="185738" cy="150813"/>
            </a:xfrm>
            <a:custGeom>
              <a:avLst/>
              <a:gdLst>
                <a:gd name="T0" fmla="*/ 0 w 483"/>
                <a:gd name="T1" fmla="*/ 196 h 393"/>
                <a:gd name="T2" fmla="*/ 483 w 483"/>
                <a:gd name="T3" fmla="*/ 117 h 393"/>
                <a:gd name="T4" fmla="*/ 66 w 483"/>
                <a:gd name="T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3" h="393">
                  <a:moveTo>
                    <a:pt x="0" y="196"/>
                  </a:moveTo>
                  <a:cubicBezTo>
                    <a:pt x="0" y="196"/>
                    <a:pt x="217" y="0"/>
                    <a:pt x="483" y="117"/>
                  </a:cubicBezTo>
                  <a:cubicBezTo>
                    <a:pt x="418" y="260"/>
                    <a:pt x="300" y="381"/>
                    <a:pt x="66" y="393"/>
                  </a:cubicBezTo>
                </a:path>
              </a:pathLst>
            </a:custGeom>
            <a:solidFill>
              <a:srgbClr val="BC6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2" name="Freeform 63">
              <a:extLst>
                <a:ext uri="{FF2B5EF4-FFF2-40B4-BE49-F238E27FC236}">
                  <a16:creationId xmlns:a16="http://schemas.microsoft.com/office/drawing/2014/main" id="{683AB072-1F8E-865E-1144-8A46526B0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48660" y="-158571"/>
              <a:ext cx="139700" cy="96838"/>
            </a:xfrm>
            <a:custGeom>
              <a:avLst/>
              <a:gdLst>
                <a:gd name="T0" fmla="*/ 0 w 362"/>
                <a:gd name="T1" fmla="*/ 133 h 251"/>
                <a:gd name="T2" fmla="*/ 362 w 362"/>
                <a:gd name="T3" fmla="*/ 60 h 251"/>
                <a:gd name="T4" fmla="*/ 39 w 362"/>
                <a:gd name="T5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251">
                  <a:moveTo>
                    <a:pt x="0" y="133"/>
                  </a:moveTo>
                  <a:cubicBezTo>
                    <a:pt x="0" y="133"/>
                    <a:pt x="226" y="0"/>
                    <a:pt x="362" y="60"/>
                  </a:cubicBezTo>
                  <a:cubicBezTo>
                    <a:pt x="329" y="134"/>
                    <a:pt x="159" y="245"/>
                    <a:pt x="39" y="251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3" name="Freeform 64">
              <a:extLst>
                <a:ext uri="{FF2B5EF4-FFF2-40B4-BE49-F238E27FC236}">
                  <a16:creationId xmlns:a16="http://schemas.microsoft.com/office/drawing/2014/main" id="{3E4E9B5F-F20D-313C-C83D-C1C10EE35A65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04273" y="-212547"/>
              <a:ext cx="185738" cy="150813"/>
            </a:xfrm>
            <a:custGeom>
              <a:avLst/>
              <a:gdLst>
                <a:gd name="T0" fmla="*/ 483 w 483"/>
                <a:gd name="T1" fmla="*/ 195 h 393"/>
                <a:gd name="T2" fmla="*/ 0 w 483"/>
                <a:gd name="T3" fmla="*/ 116 h 393"/>
                <a:gd name="T4" fmla="*/ 417 w 483"/>
                <a:gd name="T5" fmla="*/ 393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83" h="393">
                  <a:moveTo>
                    <a:pt x="483" y="195"/>
                  </a:moveTo>
                  <a:cubicBezTo>
                    <a:pt x="483" y="195"/>
                    <a:pt x="266" y="0"/>
                    <a:pt x="0" y="116"/>
                  </a:cubicBezTo>
                  <a:cubicBezTo>
                    <a:pt x="65" y="260"/>
                    <a:pt x="184" y="381"/>
                    <a:pt x="417" y="393"/>
                  </a:cubicBezTo>
                </a:path>
              </a:pathLst>
            </a:custGeom>
            <a:solidFill>
              <a:srgbClr val="BC6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4" name="Freeform 65">
              <a:extLst>
                <a:ext uri="{FF2B5EF4-FFF2-40B4-BE49-F238E27FC236}">
                  <a16:creationId xmlns:a16="http://schemas.microsoft.com/office/drawing/2014/main" id="{FF1A8309-9A87-4C22-57B7-B3120A09901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64586" y="-163334"/>
              <a:ext cx="139700" cy="96838"/>
            </a:xfrm>
            <a:custGeom>
              <a:avLst/>
              <a:gdLst>
                <a:gd name="T0" fmla="*/ 362 w 362"/>
                <a:gd name="T1" fmla="*/ 132 h 250"/>
                <a:gd name="T2" fmla="*/ 0 w 362"/>
                <a:gd name="T3" fmla="*/ 60 h 250"/>
                <a:gd name="T4" fmla="*/ 323 w 362"/>
                <a:gd name="T5" fmla="*/ 250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62" h="250">
                  <a:moveTo>
                    <a:pt x="362" y="132"/>
                  </a:moveTo>
                  <a:cubicBezTo>
                    <a:pt x="362" y="132"/>
                    <a:pt x="136" y="0"/>
                    <a:pt x="0" y="60"/>
                  </a:cubicBezTo>
                  <a:cubicBezTo>
                    <a:pt x="33" y="134"/>
                    <a:pt x="203" y="244"/>
                    <a:pt x="323" y="250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5" name="Freeform 66">
              <a:extLst>
                <a:ext uri="{FF2B5EF4-FFF2-40B4-BE49-F238E27FC236}">
                  <a16:creationId xmlns:a16="http://schemas.microsoft.com/office/drawing/2014/main" id="{67CD7EA3-6D53-1C10-1324-99617637C3B0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58223" y="-171271"/>
              <a:ext cx="346076" cy="406401"/>
            </a:xfrm>
            <a:custGeom>
              <a:avLst/>
              <a:gdLst>
                <a:gd name="T0" fmla="*/ 856 w 902"/>
                <a:gd name="T1" fmla="*/ 61 h 1055"/>
                <a:gd name="T2" fmla="*/ 734 w 902"/>
                <a:gd name="T3" fmla="*/ 0 h 1055"/>
                <a:gd name="T4" fmla="*/ 451 w 902"/>
                <a:gd name="T5" fmla="*/ 114 h 1055"/>
                <a:gd name="T6" fmla="*/ 168 w 902"/>
                <a:gd name="T7" fmla="*/ 0 h 1055"/>
                <a:gd name="T8" fmla="*/ 46 w 902"/>
                <a:gd name="T9" fmla="*/ 61 h 1055"/>
                <a:gd name="T10" fmla="*/ 0 w 902"/>
                <a:gd name="T11" fmla="*/ 527 h 1055"/>
                <a:gd name="T12" fmla="*/ 336 w 902"/>
                <a:gd name="T13" fmla="*/ 1055 h 1055"/>
                <a:gd name="T14" fmla="*/ 451 w 902"/>
                <a:gd name="T15" fmla="*/ 1055 h 1055"/>
                <a:gd name="T16" fmla="*/ 566 w 902"/>
                <a:gd name="T17" fmla="*/ 1055 h 1055"/>
                <a:gd name="T18" fmla="*/ 902 w 902"/>
                <a:gd name="T19" fmla="*/ 527 h 1055"/>
                <a:gd name="T20" fmla="*/ 856 w 902"/>
                <a:gd name="T21" fmla="*/ 61 h 10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02" h="1055">
                  <a:moveTo>
                    <a:pt x="856" y="61"/>
                  </a:moveTo>
                  <a:lnTo>
                    <a:pt x="734" y="0"/>
                  </a:lnTo>
                  <a:lnTo>
                    <a:pt x="451" y="114"/>
                  </a:lnTo>
                  <a:lnTo>
                    <a:pt x="168" y="0"/>
                  </a:lnTo>
                  <a:lnTo>
                    <a:pt x="46" y="61"/>
                  </a:lnTo>
                  <a:cubicBezTo>
                    <a:pt x="46" y="61"/>
                    <a:pt x="53" y="370"/>
                    <a:pt x="0" y="527"/>
                  </a:cubicBezTo>
                  <a:cubicBezTo>
                    <a:pt x="126" y="565"/>
                    <a:pt x="264" y="806"/>
                    <a:pt x="336" y="1055"/>
                  </a:cubicBezTo>
                  <a:lnTo>
                    <a:pt x="451" y="1055"/>
                  </a:lnTo>
                  <a:lnTo>
                    <a:pt x="566" y="1055"/>
                  </a:lnTo>
                  <a:cubicBezTo>
                    <a:pt x="638" y="806"/>
                    <a:pt x="776" y="565"/>
                    <a:pt x="902" y="527"/>
                  </a:cubicBezTo>
                  <a:cubicBezTo>
                    <a:pt x="848" y="370"/>
                    <a:pt x="856" y="61"/>
                    <a:pt x="856" y="61"/>
                  </a:cubicBezTo>
                  <a:close/>
                </a:path>
              </a:pathLst>
            </a:custGeom>
            <a:solidFill>
              <a:srgbClr val="D09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6" name="Freeform 67">
              <a:extLst>
                <a:ext uri="{FF2B5EF4-FFF2-40B4-BE49-F238E27FC236}">
                  <a16:creationId xmlns:a16="http://schemas.microsoft.com/office/drawing/2014/main" id="{CD27307D-A0D6-5437-B66C-B120050CA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39160" y="222430"/>
              <a:ext cx="107950" cy="68263"/>
            </a:xfrm>
            <a:custGeom>
              <a:avLst/>
              <a:gdLst>
                <a:gd name="T0" fmla="*/ 194 w 280"/>
                <a:gd name="T1" fmla="*/ 0 h 179"/>
                <a:gd name="T2" fmla="*/ 240 w 280"/>
                <a:gd name="T3" fmla="*/ 94 h 179"/>
                <a:gd name="T4" fmla="*/ 214 w 280"/>
                <a:gd name="T5" fmla="*/ 127 h 179"/>
                <a:gd name="T6" fmla="*/ 66 w 280"/>
                <a:gd name="T7" fmla="*/ 127 h 179"/>
                <a:gd name="T8" fmla="*/ 40 w 280"/>
                <a:gd name="T9" fmla="*/ 94 h 179"/>
                <a:gd name="T10" fmla="*/ 86 w 280"/>
                <a:gd name="T11" fmla="*/ 0 h 179"/>
                <a:gd name="T12" fmla="*/ 194 w 280"/>
                <a:gd name="T13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0" h="179">
                  <a:moveTo>
                    <a:pt x="194" y="0"/>
                  </a:moveTo>
                  <a:cubicBezTo>
                    <a:pt x="260" y="0"/>
                    <a:pt x="280" y="42"/>
                    <a:pt x="240" y="94"/>
                  </a:cubicBezTo>
                  <a:lnTo>
                    <a:pt x="214" y="127"/>
                  </a:lnTo>
                  <a:cubicBezTo>
                    <a:pt x="173" y="179"/>
                    <a:pt x="107" y="179"/>
                    <a:pt x="66" y="127"/>
                  </a:cubicBezTo>
                  <a:lnTo>
                    <a:pt x="40" y="94"/>
                  </a:lnTo>
                  <a:cubicBezTo>
                    <a:pt x="0" y="42"/>
                    <a:pt x="20" y="0"/>
                    <a:pt x="86" y="0"/>
                  </a:cubicBezTo>
                  <a:lnTo>
                    <a:pt x="194" y="0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7" name="Freeform 68">
              <a:extLst>
                <a:ext uri="{FF2B5EF4-FFF2-40B4-BE49-F238E27FC236}">
                  <a16:creationId xmlns:a16="http://schemas.microsoft.com/office/drawing/2014/main" id="{9A6C419A-544B-1147-237F-53CDE5B6335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94698" y="33517"/>
              <a:ext cx="76200" cy="104775"/>
            </a:xfrm>
            <a:custGeom>
              <a:avLst/>
              <a:gdLst>
                <a:gd name="T0" fmla="*/ 199 w 199"/>
                <a:gd name="T1" fmla="*/ 57 h 272"/>
                <a:gd name="T2" fmla="*/ 5 w 199"/>
                <a:gd name="T3" fmla="*/ 202 h 272"/>
                <a:gd name="T4" fmla="*/ 199 w 199"/>
                <a:gd name="T5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272">
                  <a:moveTo>
                    <a:pt x="199" y="57"/>
                  </a:moveTo>
                  <a:cubicBezTo>
                    <a:pt x="199" y="57"/>
                    <a:pt x="0" y="0"/>
                    <a:pt x="5" y="202"/>
                  </a:cubicBezTo>
                  <a:cubicBezTo>
                    <a:pt x="5" y="202"/>
                    <a:pt x="199" y="272"/>
                    <a:pt x="199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8" name="Oval 69">
              <a:extLst>
                <a:ext uri="{FF2B5EF4-FFF2-40B4-BE49-F238E27FC236}">
                  <a16:creationId xmlns:a16="http://schemas.microsoft.com/office/drawing/2014/main" id="{5C1E7EBC-4F3A-B144-0D10-C6C495956B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0410" y="62092"/>
              <a:ext cx="36513" cy="36513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9" name="Oval 70">
              <a:extLst>
                <a:ext uri="{FF2B5EF4-FFF2-40B4-BE49-F238E27FC236}">
                  <a16:creationId xmlns:a16="http://schemas.microsoft.com/office/drawing/2014/main" id="{28A2E9A8-0130-9FC2-C395-FEA6B27DB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70885" y="73204"/>
              <a:ext cx="7938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0" name="Freeform 71">
              <a:extLst>
                <a:ext uri="{FF2B5EF4-FFF2-40B4-BE49-F238E27FC236}">
                  <a16:creationId xmlns:a16="http://schemas.microsoft.com/office/drawing/2014/main" id="{D28077EE-370B-EB6E-71F3-015C0D125B0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51873" y="33517"/>
              <a:ext cx="76200" cy="104775"/>
            </a:xfrm>
            <a:custGeom>
              <a:avLst/>
              <a:gdLst>
                <a:gd name="T0" fmla="*/ 0 w 199"/>
                <a:gd name="T1" fmla="*/ 57 h 272"/>
                <a:gd name="T2" fmla="*/ 194 w 199"/>
                <a:gd name="T3" fmla="*/ 202 h 272"/>
                <a:gd name="T4" fmla="*/ 0 w 199"/>
                <a:gd name="T5" fmla="*/ 57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99" h="272">
                  <a:moveTo>
                    <a:pt x="0" y="57"/>
                  </a:moveTo>
                  <a:cubicBezTo>
                    <a:pt x="0" y="57"/>
                    <a:pt x="199" y="0"/>
                    <a:pt x="194" y="202"/>
                  </a:cubicBezTo>
                  <a:cubicBezTo>
                    <a:pt x="194" y="202"/>
                    <a:pt x="0" y="272"/>
                    <a:pt x="0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" name="Oval 72">
              <a:extLst>
                <a:ext uri="{FF2B5EF4-FFF2-40B4-BE49-F238E27FC236}">
                  <a16:creationId xmlns:a16="http://schemas.microsoft.com/office/drawing/2014/main" id="{CAD45670-42DC-6C11-94B7-BE9B13E10C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26473" y="62092"/>
              <a:ext cx="38100" cy="36513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2" name="Oval 73">
              <a:extLst>
                <a:ext uri="{FF2B5EF4-FFF2-40B4-BE49-F238E27FC236}">
                  <a16:creationId xmlns:a16="http://schemas.microsoft.com/office/drawing/2014/main" id="{7223E0FA-F249-4D04-7C12-D2561B805F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07423" y="73204"/>
              <a:ext cx="7938" cy="95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3" name="Freeform 74">
              <a:extLst>
                <a:ext uri="{FF2B5EF4-FFF2-40B4-BE49-F238E27FC236}">
                  <a16:creationId xmlns:a16="http://schemas.microsoft.com/office/drawing/2014/main" id="{429E18D6-F1A4-76CC-69B9-D406B784225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93135" y="373242"/>
              <a:ext cx="217488" cy="109538"/>
            </a:xfrm>
            <a:custGeom>
              <a:avLst/>
              <a:gdLst>
                <a:gd name="T0" fmla="*/ 530 w 564"/>
                <a:gd name="T1" fmla="*/ 16 h 285"/>
                <a:gd name="T2" fmla="*/ 324 w 564"/>
                <a:gd name="T3" fmla="*/ 104 h 285"/>
                <a:gd name="T4" fmla="*/ 281 w 564"/>
                <a:gd name="T5" fmla="*/ 85 h 285"/>
                <a:gd name="T6" fmla="*/ 239 w 564"/>
                <a:gd name="T7" fmla="*/ 104 h 285"/>
                <a:gd name="T8" fmla="*/ 34 w 564"/>
                <a:gd name="T9" fmla="*/ 19 h 285"/>
                <a:gd name="T10" fmla="*/ 34 w 564"/>
                <a:gd name="T11" fmla="*/ 261 h 285"/>
                <a:gd name="T12" fmla="*/ 242 w 564"/>
                <a:gd name="T13" fmla="*/ 180 h 285"/>
                <a:gd name="T14" fmla="*/ 281 w 564"/>
                <a:gd name="T15" fmla="*/ 195 h 285"/>
                <a:gd name="T16" fmla="*/ 321 w 564"/>
                <a:gd name="T17" fmla="*/ 180 h 285"/>
                <a:gd name="T18" fmla="*/ 528 w 564"/>
                <a:gd name="T19" fmla="*/ 261 h 285"/>
                <a:gd name="T20" fmla="*/ 530 w 564"/>
                <a:gd name="T21" fmla="*/ 1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285">
                  <a:moveTo>
                    <a:pt x="530" y="16"/>
                  </a:moveTo>
                  <a:cubicBezTo>
                    <a:pt x="495" y="5"/>
                    <a:pt x="324" y="104"/>
                    <a:pt x="324" y="104"/>
                  </a:cubicBezTo>
                  <a:cubicBezTo>
                    <a:pt x="313" y="92"/>
                    <a:pt x="298" y="85"/>
                    <a:pt x="281" y="85"/>
                  </a:cubicBezTo>
                  <a:cubicBezTo>
                    <a:pt x="264" y="85"/>
                    <a:pt x="249" y="92"/>
                    <a:pt x="239" y="104"/>
                  </a:cubicBezTo>
                  <a:cubicBezTo>
                    <a:pt x="239" y="104"/>
                    <a:pt x="67" y="0"/>
                    <a:pt x="34" y="19"/>
                  </a:cubicBezTo>
                  <a:cubicBezTo>
                    <a:pt x="1" y="38"/>
                    <a:pt x="0" y="241"/>
                    <a:pt x="34" y="261"/>
                  </a:cubicBezTo>
                  <a:cubicBezTo>
                    <a:pt x="68" y="281"/>
                    <a:pt x="242" y="180"/>
                    <a:pt x="242" y="180"/>
                  </a:cubicBezTo>
                  <a:cubicBezTo>
                    <a:pt x="252" y="189"/>
                    <a:pt x="266" y="195"/>
                    <a:pt x="281" y="195"/>
                  </a:cubicBezTo>
                  <a:cubicBezTo>
                    <a:pt x="296" y="195"/>
                    <a:pt x="310" y="189"/>
                    <a:pt x="321" y="180"/>
                  </a:cubicBezTo>
                  <a:cubicBezTo>
                    <a:pt x="321" y="180"/>
                    <a:pt x="500" y="285"/>
                    <a:pt x="528" y="261"/>
                  </a:cubicBezTo>
                  <a:cubicBezTo>
                    <a:pt x="556" y="238"/>
                    <a:pt x="564" y="28"/>
                    <a:pt x="530" y="16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4" name="Freeform 75">
              <a:extLst>
                <a:ext uri="{FF2B5EF4-FFF2-40B4-BE49-F238E27FC236}">
                  <a16:creationId xmlns:a16="http://schemas.microsoft.com/office/drawing/2014/main" id="{C198CCD1-5E61-7CF6-D1C4-3FA9B2680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-2607423" y="282755"/>
              <a:ext cx="122238" cy="85725"/>
            </a:xfrm>
            <a:custGeom>
              <a:avLst/>
              <a:gdLst>
                <a:gd name="T0" fmla="*/ 319 w 319"/>
                <a:gd name="T1" fmla="*/ 10 h 223"/>
                <a:gd name="T2" fmla="*/ 221 w 319"/>
                <a:gd name="T3" fmla="*/ 54 h 223"/>
                <a:gd name="T4" fmla="*/ 105 w 319"/>
                <a:gd name="T5" fmla="*/ 145 h 223"/>
                <a:gd name="T6" fmla="*/ 124 w 319"/>
                <a:gd name="T7" fmla="*/ 39 h 223"/>
                <a:gd name="T8" fmla="*/ 69 w 319"/>
                <a:gd name="T9" fmla="*/ 155 h 223"/>
                <a:gd name="T10" fmla="*/ 319 w 319"/>
                <a:gd name="T11" fmla="*/ 75 h 223"/>
                <a:gd name="T12" fmla="*/ 319 w 319"/>
                <a:gd name="T13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23">
                  <a:moveTo>
                    <a:pt x="319" y="10"/>
                  </a:moveTo>
                  <a:cubicBezTo>
                    <a:pt x="319" y="10"/>
                    <a:pt x="244" y="0"/>
                    <a:pt x="221" y="54"/>
                  </a:cubicBezTo>
                  <a:cubicBezTo>
                    <a:pt x="198" y="107"/>
                    <a:pt x="140" y="165"/>
                    <a:pt x="105" y="145"/>
                  </a:cubicBezTo>
                  <a:cubicBezTo>
                    <a:pt x="54" y="116"/>
                    <a:pt x="76" y="54"/>
                    <a:pt x="124" y="39"/>
                  </a:cubicBezTo>
                  <a:cubicBezTo>
                    <a:pt x="91" y="6"/>
                    <a:pt x="0" y="89"/>
                    <a:pt x="69" y="155"/>
                  </a:cubicBezTo>
                  <a:cubicBezTo>
                    <a:pt x="142" y="223"/>
                    <a:pt x="284" y="151"/>
                    <a:pt x="319" y="75"/>
                  </a:cubicBezTo>
                  <a:lnTo>
                    <a:pt x="319" y="10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5" name="Freeform 76">
              <a:extLst>
                <a:ext uri="{FF2B5EF4-FFF2-40B4-BE49-F238E27FC236}">
                  <a16:creationId xmlns:a16="http://schemas.microsoft.com/office/drawing/2014/main" id="{3FBEBE91-66A1-A506-2E6C-586CD443DC7A}"/>
                </a:ext>
              </a:extLst>
            </p:cNvPr>
            <p:cNvSpPr>
              <a:spLocks/>
            </p:cNvSpPr>
            <p:nvPr/>
          </p:nvSpPr>
          <p:spPr bwMode="auto">
            <a:xfrm>
              <a:off x="-2485185" y="282755"/>
              <a:ext cx="122238" cy="85725"/>
            </a:xfrm>
            <a:custGeom>
              <a:avLst/>
              <a:gdLst>
                <a:gd name="T0" fmla="*/ 0 w 319"/>
                <a:gd name="T1" fmla="*/ 10 h 223"/>
                <a:gd name="T2" fmla="*/ 98 w 319"/>
                <a:gd name="T3" fmla="*/ 54 h 223"/>
                <a:gd name="T4" fmla="*/ 214 w 319"/>
                <a:gd name="T5" fmla="*/ 145 h 223"/>
                <a:gd name="T6" fmla="*/ 195 w 319"/>
                <a:gd name="T7" fmla="*/ 39 h 223"/>
                <a:gd name="T8" fmla="*/ 250 w 319"/>
                <a:gd name="T9" fmla="*/ 155 h 223"/>
                <a:gd name="T10" fmla="*/ 0 w 319"/>
                <a:gd name="T11" fmla="*/ 75 h 223"/>
                <a:gd name="T12" fmla="*/ 0 w 319"/>
                <a:gd name="T13" fmla="*/ 1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9" h="223">
                  <a:moveTo>
                    <a:pt x="0" y="10"/>
                  </a:moveTo>
                  <a:cubicBezTo>
                    <a:pt x="0" y="10"/>
                    <a:pt x="75" y="0"/>
                    <a:pt x="98" y="54"/>
                  </a:cubicBezTo>
                  <a:cubicBezTo>
                    <a:pt x="121" y="107"/>
                    <a:pt x="178" y="165"/>
                    <a:pt x="214" y="145"/>
                  </a:cubicBezTo>
                  <a:cubicBezTo>
                    <a:pt x="264" y="116"/>
                    <a:pt x="243" y="54"/>
                    <a:pt x="195" y="39"/>
                  </a:cubicBezTo>
                  <a:cubicBezTo>
                    <a:pt x="228" y="6"/>
                    <a:pt x="319" y="89"/>
                    <a:pt x="250" y="155"/>
                  </a:cubicBezTo>
                  <a:cubicBezTo>
                    <a:pt x="177" y="223"/>
                    <a:pt x="35" y="151"/>
                    <a:pt x="0" y="75"/>
                  </a:cubicBezTo>
                  <a:lnTo>
                    <a:pt x="0" y="10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6" name="Freeform 77">
              <a:extLst>
                <a:ext uri="{FF2B5EF4-FFF2-40B4-BE49-F238E27FC236}">
                  <a16:creationId xmlns:a16="http://schemas.microsoft.com/office/drawing/2014/main" id="{3215EC63-A570-AD75-4489-F543391D15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2688386" y="14466"/>
              <a:ext cx="168275" cy="166688"/>
            </a:xfrm>
            <a:custGeom>
              <a:avLst/>
              <a:gdLst>
                <a:gd name="T0" fmla="*/ 217 w 434"/>
                <a:gd name="T1" fmla="*/ 397 h 434"/>
                <a:gd name="T2" fmla="*/ 37 w 434"/>
                <a:gd name="T3" fmla="*/ 217 h 434"/>
                <a:gd name="T4" fmla="*/ 217 w 434"/>
                <a:gd name="T5" fmla="*/ 36 h 434"/>
                <a:gd name="T6" fmla="*/ 398 w 434"/>
                <a:gd name="T7" fmla="*/ 217 h 434"/>
                <a:gd name="T8" fmla="*/ 217 w 434"/>
                <a:gd name="T9" fmla="*/ 397 h 434"/>
                <a:gd name="T10" fmla="*/ 217 w 434"/>
                <a:gd name="T11" fmla="*/ 0 h 434"/>
                <a:gd name="T12" fmla="*/ 0 w 434"/>
                <a:gd name="T13" fmla="*/ 217 h 434"/>
                <a:gd name="T14" fmla="*/ 217 w 434"/>
                <a:gd name="T15" fmla="*/ 434 h 434"/>
                <a:gd name="T16" fmla="*/ 434 w 434"/>
                <a:gd name="T17" fmla="*/ 217 h 434"/>
                <a:gd name="T18" fmla="*/ 217 w 434"/>
                <a:gd name="T19" fmla="*/ 0 h 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4" h="434">
                  <a:moveTo>
                    <a:pt x="217" y="397"/>
                  </a:moveTo>
                  <a:cubicBezTo>
                    <a:pt x="118" y="397"/>
                    <a:pt x="37" y="316"/>
                    <a:pt x="37" y="217"/>
                  </a:cubicBezTo>
                  <a:cubicBezTo>
                    <a:pt x="37" y="117"/>
                    <a:pt x="118" y="36"/>
                    <a:pt x="217" y="36"/>
                  </a:cubicBezTo>
                  <a:cubicBezTo>
                    <a:pt x="317" y="36"/>
                    <a:pt x="398" y="117"/>
                    <a:pt x="398" y="217"/>
                  </a:cubicBezTo>
                  <a:cubicBezTo>
                    <a:pt x="398" y="316"/>
                    <a:pt x="317" y="397"/>
                    <a:pt x="217" y="397"/>
                  </a:cubicBezTo>
                  <a:close/>
                  <a:moveTo>
                    <a:pt x="217" y="0"/>
                  </a:moveTo>
                  <a:cubicBezTo>
                    <a:pt x="98" y="0"/>
                    <a:pt x="0" y="97"/>
                    <a:pt x="0" y="217"/>
                  </a:cubicBezTo>
                  <a:cubicBezTo>
                    <a:pt x="0" y="336"/>
                    <a:pt x="98" y="434"/>
                    <a:pt x="217" y="434"/>
                  </a:cubicBezTo>
                  <a:cubicBezTo>
                    <a:pt x="337" y="434"/>
                    <a:pt x="434" y="336"/>
                    <a:pt x="434" y="217"/>
                  </a:cubicBezTo>
                  <a:cubicBezTo>
                    <a:pt x="434" y="97"/>
                    <a:pt x="337" y="0"/>
                    <a:pt x="217" y="0"/>
                  </a:cubicBezTo>
                  <a:close/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7" name="Rectangle 78">
              <a:extLst>
                <a:ext uri="{FF2B5EF4-FFF2-40B4-BE49-F238E27FC236}">
                  <a16:creationId xmlns:a16="http://schemas.microsoft.com/office/drawing/2014/main" id="{CD587975-14C4-1271-0E8B-728F53EC2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15373" y="89079"/>
              <a:ext cx="39688" cy="15875"/>
            </a:xfrm>
            <a:prstGeom prst="rect">
              <a:avLst/>
            </a:pr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8" name="Rectangle 79">
              <a:extLst>
                <a:ext uri="{FF2B5EF4-FFF2-40B4-BE49-F238E27FC236}">
                  <a16:creationId xmlns:a16="http://schemas.microsoft.com/office/drawing/2014/main" id="{7E41A5AE-2636-55E9-263A-9B271208B9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15373" y="97017"/>
              <a:ext cx="14288" cy="333376"/>
            </a:xfrm>
            <a:prstGeom prst="rect">
              <a:avLst/>
            </a:pr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9" name="Freeform 80">
              <a:extLst>
                <a:ext uri="{FF2B5EF4-FFF2-40B4-BE49-F238E27FC236}">
                  <a16:creationId xmlns:a16="http://schemas.microsoft.com/office/drawing/2014/main" id="{9EE49C6B-DC5A-4695-324B-828F5D6F6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-2378822" y="-591960"/>
              <a:ext cx="631826" cy="457201"/>
            </a:xfrm>
            <a:custGeom>
              <a:avLst/>
              <a:gdLst>
                <a:gd name="T0" fmla="*/ 121 w 1644"/>
                <a:gd name="T1" fmla="*/ 1188 h 1188"/>
                <a:gd name="T2" fmla="*/ 292 w 1644"/>
                <a:gd name="T3" fmla="*/ 922 h 1188"/>
                <a:gd name="T4" fmla="*/ 759 w 1644"/>
                <a:gd name="T5" fmla="*/ 909 h 1188"/>
                <a:gd name="T6" fmla="*/ 1470 w 1644"/>
                <a:gd name="T7" fmla="*/ 555 h 1188"/>
                <a:gd name="T8" fmla="*/ 1448 w 1644"/>
                <a:gd name="T9" fmla="*/ 453 h 1188"/>
                <a:gd name="T10" fmla="*/ 1009 w 1644"/>
                <a:gd name="T11" fmla="*/ 796 h 1188"/>
                <a:gd name="T12" fmla="*/ 626 w 1644"/>
                <a:gd name="T13" fmla="*/ 736 h 1188"/>
                <a:gd name="T14" fmla="*/ 960 w 1644"/>
                <a:gd name="T15" fmla="*/ 277 h 1188"/>
                <a:gd name="T16" fmla="*/ 943 w 1644"/>
                <a:gd name="T17" fmla="*/ 212 h 1188"/>
                <a:gd name="T18" fmla="*/ 491 w 1644"/>
                <a:gd name="T19" fmla="*/ 764 h 1188"/>
                <a:gd name="T20" fmla="*/ 218 w 1644"/>
                <a:gd name="T21" fmla="*/ 796 h 1188"/>
                <a:gd name="T22" fmla="*/ 358 w 1644"/>
                <a:gd name="T23" fmla="*/ 271 h 1188"/>
                <a:gd name="T24" fmla="*/ 705 w 1644"/>
                <a:gd name="T25" fmla="*/ 88 h 1188"/>
                <a:gd name="T26" fmla="*/ 654 w 1644"/>
                <a:gd name="T27" fmla="*/ 31 h 1188"/>
                <a:gd name="T28" fmla="*/ 101 w 1644"/>
                <a:gd name="T29" fmla="*/ 565 h 1188"/>
                <a:gd name="T30" fmla="*/ 115 w 1644"/>
                <a:gd name="T31" fmla="*/ 901 h 1188"/>
                <a:gd name="T32" fmla="*/ 0 w 1644"/>
                <a:gd name="T33" fmla="*/ 1110 h 1188"/>
                <a:gd name="T34" fmla="*/ 121 w 1644"/>
                <a:gd name="T35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4" h="1188">
                  <a:moveTo>
                    <a:pt x="121" y="1188"/>
                  </a:moveTo>
                  <a:cubicBezTo>
                    <a:pt x="121" y="1188"/>
                    <a:pt x="187" y="957"/>
                    <a:pt x="292" y="922"/>
                  </a:cubicBezTo>
                  <a:cubicBezTo>
                    <a:pt x="397" y="887"/>
                    <a:pt x="534" y="887"/>
                    <a:pt x="759" y="909"/>
                  </a:cubicBezTo>
                  <a:cubicBezTo>
                    <a:pt x="984" y="932"/>
                    <a:pt x="1296" y="834"/>
                    <a:pt x="1470" y="555"/>
                  </a:cubicBezTo>
                  <a:cubicBezTo>
                    <a:pt x="1644" y="277"/>
                    <a:pt x="1493" y="375"/>
                    <a:pt x="1448" y="453"/>
                  </a:cubicBezTo>
                  <a:cubicBezTo>
                    <a:pt x="1402" y="531"/>
                    <a:pt x="1186" y="759"/>
                    <a:pt x="1009" y="796"/>
                  </a:cubicBezTo>
                  <a:cubicBezTo>
                    <a:pt x="832" y="834"/>
                    <a:pt x="645" y="809"/>
                    <a:pt x="626" y="736"/>
                  </a:cubicBezTo>
                  <a:cubicBezTo>
                    <a:pt x="607" y="664"/>
                    <a:pt x="850" y="342"/>
                    <a:pt x="960" y="277"/>
                  </a:cubicBezTo>
                  <a:cubicBezTo>
                    <a:pt x="1071" y="211"/>
                    <a:pt x="1095" y="90"/>
                    <a:pt x="943" y="212"/>
                  </a:cubicBezTo>
                  <a:cubicBezTo>
                    <a:pt x="792" y="334"/>
                    <a:pt x="645" y="493"/>
                    <a:pt x="491" y="764"/>
                  </a:cubicBezTo>
                  <a:cubicBezTo>
                    <a:pt x="428" y="794"/>
                    <a:pt x="279" y="835"/>
                    <a:pt x="218" y="796"/>
                  </a:cubicBezTo>
                  <a:cubicBezTo>
                    <a:pt x="158" y="758"/>
                    <a:pt x="234" y="396"/>
                    <a:pt x="358" y="271"/>
                  </a:cubicBezTo>
                  <a:cubicBezTo>
                    <a:pt x="483" y="146"/>
                    <a:pt x="596" y="77"/>
                    <a:pt x="705" y="88"/>
                  </a:cubicBezTo>
                  <a:cubicBezTo>
                    <a:pt x="815" y="100"/>
                    <a:pt x="796" y="0"/>
                    <a:pt x="654" y="31"/>
                  </a:cubicBezTo>
                  <a:cubicBezTo>
                    <a:pt x="512" y="62"/>
                    <a:pt x="197" y="55"/>
                    <a:pt x="101" y="565"/>
                  </a:cubicBezTo>
                  <a:cubicBezTo>
                    <a:pt x="76" y="698"/>
                    <a:pt x="115" y="901"/>
                    <a:pt x="115" y="901"/>
                  </a:cubicBezTo>
                  <a:lnTo>
                    <a:pt x="0" y="1110"/>
                  </a:lnTo>
                  <a:lnTo>
                    <a:pt x="121" y="1188"/>
                  </a:lnTo>
                </a:path>
              </a:pathLst>
            </a:custGeom>
            <a:solidFill>
              <a:srgbClr val="D09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0" name="Freeform 81">
              <a:extLst>
                <a:ext uri="{FF2B5EF4-FFF2-40B4-BE49-F238E27FC236}">
                  <a16:creationId xmlns:a16="http://schemas.microsoft.com/office/drawing/2014/main" id="{3D46DF58-72F5-DBFA-8A40-6AF51C0BE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-3223374" y="-591960"/>
              <a:ext cx="633414" cy="457201"/>
            </a:xfrm>
            <a:custGeom>
              <a:avLst/>
              <a:gdLst>
                <a:gd name="T0" fmla="*/ 1524 w 1645"/>
                <a:gd name="T1" fmla="*/ 1188 h 1188"/>
                <a:gd name="T2" fmla="*/ 1353 w 1645"/>
                <a:gd name="T3" fmla="*/ 922 h 1188"/>
                <a:gd name="T4" fmla="*/ 886 w 1645"/>
                <a:gd name="T5" fmla="*/ 909 h 1188"/>
                <a:gd name="T6" fmla="*/ 175 w 1645"/>
                <a:gd name="T7" fmla="*/ 555 h 1188"/>
                <a:gd name="T8" fmla="*/ 197 w 1645"/>
                <a:gd name="T9" fmla="*/ 453 h 1188"/>
                <a:gd name="T10" fmla="*/ 636 w 1645"/>
                <a:gd name="T11" fmla="*/ 796 h 1188"/>
                <a:gd name="T12" fmla="*/ 1019 w 1645"/>
                <a:gd name="T13" fmla="*/ 736 h 1188"/>
                <a:gd name="T14" fmla="*/ 684 w 1645"/>
                <a:gd name="T15" fmla="*/ 277 h 1188"/>
                <a:gd name="T16" fmla="*/ 701 w 1645"/>
                <a:gd name="T17" fmla="*/ 212 h 1188"/>
                <a:gd name="T18" fmla="*/ 1153 w 1645"/>
                <a:gd name="T19" fmla="*/ 764 h 1188"/>
                <a:gd name="T20" fmla="*/ 1426 w 1645"/>
                <a:gd name="T21" fmla="*/ 796 h 1188"/>
                <a:gd name="T22" fmla="*/ 1286 w 1645"/>
                <a:gd name="T23" fmla="*/ 271 h 1188"/>
                <a:gd name="T24" fmla="*/ 939 w 1645"/>
                <a:gd name="T25" fmla="*/ 88 h 1188"/>
                <a:gd name="T26" fmla="*/ 991 w 1645"/>
                <a:gd name="T27" fmla="*/ 31 h 1188"/>
                <a:gd name="T28" fmla="*/ 1543 w 1645"/>
                <a:gd name="T29" fmla="*/ 565 h 1188"/>
                <a:gd name="T30" fmla="*/ 1530 w 1645"/>
                <a:gd name="T31" fmla="*/ 901 h 1188"/>
                <a:gd name="T32" fmla="*/ 1645 w 1645"/>
                <a:gd name="T33" fmla="*/ 1110 h 1188"/>
                <a:gd name="T34" fmla="*/ 1524 w 1645"/>
                <a:gd name="T35" fmla="*/ 1188 h 1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45" h="1188">
                  <a:moveTo>
                    <a:pt x="1524" y="1188"/>
                  </a:moveTo>
                  <a:cubicBezTo>
                    <a:pt x="1524" y="1188"/>
                    <a:pt x="1458" y="957"/>
                    <a:pt x="1353" y="922"/>
                  </a:cubicBezTo>
                  <a:cubicBezTo>
                    <a:pt x="1247" y="887"/>
                    <a:pt x="1111" y="887"/>
                    <a:pt x="886" y="909"/>
                  </a:cubicBezTo>
                  <a:cubicBezTo>
                    <a:pt x="661" y="932"/>
                    <a:pt x="349" y="834"/>
                    <a:pt x="175" y="555"/>
                  </a:cubicBezTo>
                  <a:cubicBezTo>
                    <a:pt x="0" y="277"/>
                    <a:pt x="152" y="375"/>
                    <a:pt x="197" y="453"/>
                  </a:cubicBezTo>
                  <a:cubicBezTo>
                    <a:pt x="242" y="531"/>
                    <a:pt x="458" y="759"/>
                    <a:pt x="636" y="796"/>
                  </a:cubicBezTo>
                  <a:cubicBezTo>
                    <a:pt x="813" y="834"/>
                    <a:pt x="999" y="808"/>
                    <a:pt x="1019" y="736"/>
                  </a:cubicBezTo>
                  <a:cubicBezTo>
                    <a:pt x="1038" y="664"/>
                    <a:pt x="795" y="342"/>
                    <a:pt x="684" y="277"/>
                  </a:cubicBezTo>
                  <a:cubicBezTo>
                    <a:pt x="574" y="211"/>
                    <a:pt x="550" y="90"/>
                    <a:pt x="701" y="212"/>
                  </a:cubicBezTo>
                  <a:cubicBezTo>
                    <a:pt x="853" y="334"/>
                    <a:pt x="999" y="493"/>
                    <a:pt x="1153" y="764"/>
                  </a:cubicBezTo>
                  <a:cubicBezTo>
                    <a:pt x="1217" y="794"/>
                    <a:pt x="1366" y="835"/>
                    <a:pt x="1426" y="796"/>
                  </a:cubicBezTo>
                  <a:cubicBezTo>
                    <a:pt x="1487" y="758"/>
                    <a:pt x="1411" y="396"/>
                    <a:pt x="1286" y="271"/>
                  </a:cubicBezTo>
                  <a:cubicBezTo>
                    <a:pt x="1162" y="146"/>
                    <a:pt x="1049" y="77"/>
                    <a:pt x="939" y="88"/>
                  </a:cubicBezTo>
                  <a:cubicBezTo>
                    <a:pt x="830" y="100"/>
                    <a:pt x="849" y="0"/>
                    <a:pt x="991" y="31"/>
                  </a:cubicBezTo>
                  <a:cubicBezTo>
                    <a:pt x="1133" y="62"/>
                    <a:pt x="1447" y="54"/>
                    <a:pt x="1543" y="565"/>
                  </a:cubicBezTo>
                  <a:cubicBezTo>
                    <a:pt x="1569" y="698"/>
                    <a:pt x="1530" y="901"/>
                    <a:pt x="1530" y="901"/>
                  </a:cubicBezTo>
                  <a:lnTo>
                    <a:pt x="1645" y="1110"/>
                  </a:lnTo>
                  <a:lnTo>
                    <a:pt x="1524" y="1188"/>
                  </a:lnTo>
                </a:path>
              </a:pathLst>
            </a:custGeom>
            <a:solidFill>
              <a:srgbClr val="D095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4" name="Nhóm 543">
            <a:extLst>
              <a:ext uri="{FF2B5EF4-FFF2-40B4-BE49-F238E27FC236}">
                <a16:creationId xmlns:a16="http://schemas.microsoft.com/office/drawing/2014/main" id="{140A58AB-F073-00F5-DF52-C485391A1156}"/>
              </a:ext>
            </a:extLst>
          </p:cNvPr>
          <p:cNvGrpSpPr/>
          <p:nvPr/>
        </p:nvGrpSpPr>
        <p:grpSpPr>
          <a:xfrm>
            <a:off x="2983119" y="1340826"/>
            <a:ext cx="1089028" cy="1089028"/>
            <a:chOff x="-3055099" y="2249672"/>
            <a:chExt cx="1089028" cy="1089028"/>
          </a:xfrm>
        </p:grpSpPr>
        <p:sp>
          <p:nvSpPr>
            <p:cNvPr id="463" name="Oval 124">
              <a:extLst>
                <a:ext uri="{FF2B5EF4-FFF2-40B4-BE49-F238E27FC236}">
                  <a16:creationId xmlns:a16="http://schemas.microsoft.com/office/drawing/2014/main" id="{E71A0B3E-160F-1670-F181-BE84C7F35B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055099" y="2249672"/>
              <a:ext cx="1089028" cy="1089028"/>
            </a:xfrm>
            <a:prstGeom prst="ellipse">
              <a:avLst/>
            </a:prstGeom>
            <a:solidFill>
              <a:srgbClr val="F7AC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4" name="Freeform 125">
              <a:extLst>
                <a:ext uri="{FF2B5EF4-FFF2-40B4-BE49-F238E27FC236}">
                  <a16:creationId xmlns:a16="http://schemas.microsoft.com/office/drawing/2014/main" id="{AF054093-569A-029E-DD6A-110AAF650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-2837611" y="2995799"/>
              <a:ext cx="652464" cy="342901"/>
            </a:xfrm>
            <a:custGeom>
              <a:avLst/>
              <a:gdLst>
                <a:gd name="T0" fmla="*/ 849 w 1697"/>
                <a:gd name="T1" fmla="*/ 0 h 892"/>
                <a:gd name="T2" fmla="*/ 0 w 1697"/>
                <a:gd name="T3" fmla="*/ 892 h 892"/>
                <a:gd name="T4" fmla="*/ 1697 w 1697"/>
                <a:gd name="T5" fmla="*/ 892 h 892"/>
                <a:gd name="T6" fmla="*/ 849 w 1697"/>
                <a:gd name="T7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97" h="892">
                  <a:moveTo>
                    <a:pt x="849" y="0"/>
                  </a:moveTo>
                  <a:cubicBezTo>
                    <a:pt x="380" y="0"/>
                    <a:pt x="0" y="399"/>
                    <a:pt x="0" y="892"/>
                  </a:cubicBezTo>
                  <a:lnTo>
                    <a:pt x="1697" y="892"/>
                  </a:lnTo>
                  <a:cubicBezTo>
                    <a:pt x="1697" y="399"/>
                    <a:pt x="1317" y="0"/>
                    <a:pt x="849" y="0"/>
                  </a:cubicBezTo>
                  <a:close/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5" name="Freeform 126">
              <a:extLst>
                <a:ext uri="{FF2B5EF4-FFF2-40B4-BE49-F238E27FC236}">
                  <a16:creationId xmlns:a16="http://schemas.microsoft.com/office/drawing/2014/main" id="{B66EEB2E-D1E8-C70C-EC4B-A2D8F8B77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31248" y="3024374"/>
              <a:ext cx="471489" cy="314326"/>
            </a:xfrm>
            <a:custGeom>
              <a:avLst/>
              <a:gdLst>
                <a:gd name="T0" fmla="*/ 48 w 297"/>
                <a:gd name="T1" fmla="*/ 0 h 198"/>
                <a:gd name="T2" fmla="*/ 139 w 297"/>
                <a:gd name="T3" fmla="*/ 198 h 198"/>
                <a:gd name="T4" fmla="*/ 236 w 297"/>
                <a:gd name="T5" fmla="*/ 8 h 198"/>
                <a:gd name="T6" fmla="*/ 297 w 297"/>
                <a:gd name="T7" fmla="*/ 21 h 198"/>
                <a:gd name="T8" fmla="*/ 242 w 297"/>
                <a:gd name="T9" fmla="*/ 79 h 198"/>
                <a:gd name="T10" fmla="*/ 274 w 297"/>
                <a:gd name="T11" fmla="*/ 90 h 198"/>
                <a:gd name="T12" fmla="*/ 139 w 297"/>
                <a:gd name="T13" fmla="*/ 198 h 198"/>
                <a:gd name="T14" fmla="*/ 37 w 297"/>
                <a:gd name="T15" fmla="*/ 116 h 198"/>
                <a:gd name="T16" fmla="*/ 62 w 297"/>
                <a:gd name="T17" fmla="*/ 90 h 198"/>
                <a:gd name="T18" fmla="*/ 0 w 297"/>
                <a:gd name="T19" fmla="*/ 28 h 198"/>
                <a:gd name="T20" fmla="*/ 48 w 297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7" h="198">
                  <a:moveTo>
                    <a:pt x="48" y="0"/>
                  </a:moveTo>
                  <a:lnTo>
                    <a:pt x="139" y="198"/>
                  </a:lnTo>
                  <a:lnTo>
                    <a:pt x="236" y="8"/>
                  </a:lnTo>
                  <a:lnTo>
                    <a:pt x="297" y="21"/>
                  </a:lnTo>
                  <a:lnTo>
                    <a:pt x="242" y="79"/>
                  </a:lnTo>
                  <a:lnTo>
                    <a:pt x="274" y="90"/>
                  </a:lnTo>
                  <a:lnTo>
                    <a:pt x="139" y="198"/>
                  </a:lnTo>
                  <a:lnTo>
                    <a:pt x="37" y="116"/>
                  </a:lnTo>
                  <a:lnTo>
                    <a:pt x="62" y="90"/>
                  </a:lnTo>
                  <a:lnTo>
                    <a:pt x="0" y="28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3D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6" name="Oval 127">
              <a:extLst>
                <a:ext uri="{FF2B5EF4-FFF2-40B4-BE49-F238E27FC236}">
                  <a16:creationId xmlns:a16="http://schemas.microsoft.com/office/drawing/2014/main" id="{8FA0EF6B-BCEC-10DB-DF46-D14888E4A4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56648" y="2525898"/>
              <a:ext cx="123825" cy="125413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7" name="Oval 128">
              <a:extLst>
                <a:ext uri="{FF2B5EF4-FFF2-40B4-BE49-F238E27FC236}">
                  <a16:creationId xmlns:a16="http://schemas.microsoft.com/office/drawing/2014/main" id="{0CEA9DF9-7170-8A45-9B17-BAFFB3BFED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89935" y="2525898"/>
              <a:ext cx="125413" cy="125413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8" name="Oval 129">
              <a:extLst>
                <a:ext uri="{FF2B5EF4-FFF2-40B4-BE49-F238E27FC236}">
                  <a16:creationId xmlns:a16="http://schemas.microsoft.com/office/drawing/2014/main" id="{80FFD9FA-6840-8C3E-DDDD-64AE904A2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378822" y="2557648"/>
              <a:ext cx="82550" cy="82550"/>
            </a:xfrm>
            <a:prstGeom prst="ellipse">
              <a:avLst/>
            </a:prstGeom>
            <a:solidFill>
              <a:srgbClr val="38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9" name="Oval 130">
              <a:extLst>
                <a:ext uri="{FF2B5EF4-FFF2-40B4-BE49-F238E27FC236}">
                  <a16:creationId xmlns:a16="http://schemas.microsoft.com/office/drawing/2014/main" id="{100346BD-67A4-78F4-A21D-FCBD4FF621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28073" y="2557648"/>
              <a:ext cx="82550" cy="82550"/>
            </a:xfrm>
            <a:prstGeom prst="ellipse">
              <a:avLst/>
            </a:prstGeom>
            <a:solidFill>
              <a:srgbClr val="3836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0" name="Oval 131">
              <a:extLst>
                <a:ext uri="{FF2B5EF4-FFF2-40B4-BE49-F238E27FC236}">
                  <a16:creationId xmlns:a16="http://schemas.microsoft.com/office/drawing/2014/main" id="{397EFA9C-4C12-696F-D836-FF1D7854C7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778873" y="2551298"/>
              <a:ext cx="534989" cy="534989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1" name="Freeform 132">
              <a:extLst>
                <a:ext uri="{FF2B5EF4-FFF2-40B4-BE49-F238E27FC236}">
                  <a16:creationId xmlns:a16="http://schemas.microsoft.com/office/drawing/2014/main" id="{0736F003-1DD5-069E-8E8C-ADFFB428A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729661" y="2705286"/>
              <a:ext cx="220663" cy="219076"/>
            </a:xfrm>
            <a:custGeom>
              <a:avLst/>
              <a:gdLst>
                <a:gd name="T0" fmla="*/ 523 w 572"/>
                <a:gd name="T1" fmla="*/ 263 h 569"/>
                <a:gd name="T2" fmla="*/ 310 w 572"/>
                <a:gd name="T3" fmla="*/ 27 h 569"/>
                <a:gd name="T4" fmla="*/ 94 w 572"/>
                <a:gd name="T5" fmla="*/ 472 h 569"/>
                <a:gd name="T6" fmla="*/ 523 w 572"/>
                <a:gd name="T7" fmla="*/ 26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2" h="569">
                  <a:moveTo>
                    <a:pt x="523" y="263"/>
                  </a:moveTo>
                  <a:cubicBezTo>
                    <a:pt x="572" y="146"/>
                    <a:pt x="458" y="0"/>
                    <a:pt x="310" y="27"/>
                  </a:cubicBezTo>
                  <a:cubicBezTo>
                    <a:pt x="162" y="54"/>
                    <a:pt x="0" y="375"/>
                    <a:pt x="94" y="472"/>
                  </a:cubicBezTo>
                  <a:cubicBezTo>
                    <a:pt x="189" y="569"/>
                    <a:pt x="456" y="424"/>
                    <a:pt x="523" y="263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2" name="Oval 133">
              <a:extLst>
                <a:ext uri="{FF2B5EF4-FFF2-40B4-BE49-F238E27FC236}">
                  <a16:creationId xmlns:a16="http://schemas.microsoft.com/office/drawing/2014/main" id="{2DDE1B85-ADB2-89B6-C661-75052EC48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16948" y="2771961"/>
              <a:ext cx="46038" cy="46038"/>
            </a:xfrm>
            <a:prstGeom prst="ellipse">
              <a:avLst/>
            </a:prstGeom>
            <a:solidFill>
              <a:srgbClr val="47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3" name="Oval 134">
              <a:extLst>
                <a:ext uri="{FF2B5EF4-FFF2-40B4-BE49-F238E27FC236}">
                  <a16:creationId xmlns:a16="http://schemas.microsoft.com/office/drawing/2014/main" id="{5548EC47-2E70-4FFD-834E-0775227B8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605836" y="2783073"/>
              <a:ext cx="23813" cy="23813"/>
            </a:xfrm>
            <a:prstGeom prst="ellipse">
              <a:avLst/>
            </a:prstGeom>
            <a:solidFill>
              <a:srgbClr val="E5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4" name="Freeform 135">
              <a:extLst>
                <a:ext uri="{FF2B5EF4-FFF2-40B4-BE49-F238E27FC236}">
                  <a16:creationId xmlns:a16="http://schemas.microsoft.com/office/drawing/2014/main" id="{01C38536-EAC8-1477-BF40-5AA21193F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13760" y="2705286"/>
              <a:ext cx="219076" cy="219076"/>
            </a:xfrm>
            <a:custGeom>
              <a:avLst/>
              <a:gdLst>
                <a:gd name="T0" fmla="*/ 49 w 572"/>
                <a:gd name="T1" fmla="*/ 263 h 569"/>
                <a:gd name="T2" fmla="*/ 262 w 572"/>
                <a:gd name="T3" fmla="*/ 27 h 569"/>
                <a:gd name="T4" fmla="*/ 478 w 572"/>
                <a:gd name="T5" fmla="*/ 472 h 569"/>
                <a:gd name="T6" fmla="*/ 49 w 572"/>
                <a:gd name="T7" fmla="*/ 263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2" h="569">
                  <a:moveTo>
                    <a:pt x="49" y="263"/>
                  </a:moveTo>
                  <a:cubicBezTo>
                    <a:pt x="0" y="146"/>
                    <a:pt x="113" y="0"/>
                    <a:pt x="262" y="27"/>
                  </a:cubicBezTo>
                  <a:cubicBezTo>
                    <a:pt x="410" y="54"/>
                    <a:pt x="572" y="375"/>
                    <a:pt x="478" y="472"/>
                  </a:cubicBezTo>
                  <a:cubicBezTo>
                    <a:pt x="383" y="569"/>
                    <a:pt x="116" y="424"/>
                    <a:pt x="49" y="263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5" name="Oval 136">
              <a:extLst>
                <a:ext uri="{FF2B5EF4-FFF2-40B4-BE49-F238E27FC236}">
                  <a16:creationId xmlns:a16="http://schemas.microsoft.com/office/drawing/2014/main" id="{1DF0D086-A213-8E5E-C9BD-7D2A96187F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53435" y="2771961"/>
              <a:ext cx="47625" cy="46038"/>
            </a:xfrm>
            <a:prstGeom prst="ellipse">
              <a:avLst/>
            </a:prstGeom>
            <a:solidFill>
              <a:srgbClr val="47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6" name="Oval 137">
              <a:extLst>
                <a:ext uri="{FF2B5EF4-FFF2-40B4-BE49-F238E27FC236}">
                  <a16:creationId xmlns:a16="http://schemas.microsoft.com/office/drawing/2014/main" id="{7D72F9A0-CB31-BE3A-1B65-E8D56A6632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440735" y="2783073"/>
              <a:ext cx="22225" cy="23813"/>
            </a:xfrm>
            <a:prstGeom prst="ellipse">
              <a:avLst/>
            </a:prstGeom>
            <a:solidFill>
              <a:srgbClr val="E5E3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7" name="Freeform 138">
              <a:extLst>
                <a:ext uri="{FF2B5EF4-FFF2-40B4-BE49-F238E27FC236}">
                  <a16:creationId xmlns:a16="http://schemas.microsoft.com/office/drawing/2014/main" id="{049C8F66-7B63-31E6-0D80-1D560A983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53448" y="2903724"/>
              <a:ext cx="85725" cy="53975"/>
            </a:xfrm>
            <a:custGeom>
              <a:avLst/>
              <a:gdLst>
                <a:gd name="T0" fmla="*/ 154 w 223"/>
                <a:gd name="T1" fmla="*/ 0 h 142"/>
                <a:gd name="T2" fmla="*/ 191 w 223"/>
                <a:gd name="T3" fmla="*/ 75 h 142"/>
                <a:gd name="T4" fmla="*/ 170 w 223"/>
                <a:gd name="T5" fmla="*/ 101 h 142"/>
                <a:gd name="T6" fmla="*/ 53 w 223"/>
                <a:gd name="T7" fmla="*/ 101 h 142"/>
                <a:gd name="T8" fmla="*/ 32 w 223"/>
                <a:gd name="T9" fmla="*/ 75 h 142"/>
                <a:gd name="T10" fmla="*/ 69 w 223"/>
                <a:gd name="T11" fmla="*/ 0 h 142"/>
                <a:gd name="T12" fmla="*/ 154 w 223"/>
                <a:gd name="T13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3" h="142">
                  <a:moveTo>
                    <a:pt x="154" y="0"/>
                  </a:moveTo>
                  <a:cubicBezTo>
                    <a:pt x="207" y="0"/>
                    <a:pt x="223" y="34"/>
                    <a:pt x="191" y="75"/>
                  </a:cubicBezTo>
                  <a:lnTo>
                    <a:pt x="170" y="101"/>
                  </a:lnTo>
                  <a:cubicBezTo>
                    <a:pt x="138" y="142"/>
                    <a:pt x="85" y="142"/>
                    <a:pt x="53" y="101"/>
                  </a:cubicBezTo>
                  <a:lnTo>
                    <a:pt x="32" y="75"/>
                  </a:lnTo>
                  <a:cubicBezTo>
                    <a:pt x="0" y="34"/>
                    <a:pt x="17" y="0"/>
                    <a:pt x="69" y="0"/>
                  </a:cubicBezTo>
                  <a:lnTo>
                    <a:pt x="154" y="0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8" name="Freeform 139">
              <a:extLst>
                <a:ext uri="{FF2B5EF4-FFF2-40B4-BE49-F238E27FC236}">
                  <a16:creationId xmlns:a16="http://schemas.microsoft.com/office/drawing/2014/main" id="{A4087A20-EE92-9103-29B1-68767AAF9426}"/>
                </a:ext>
              </a:extLst>
            </p:cNvPr>
            <p:cNvSpPr>
              <a:spLocks/>
            </p:cNvSpPr>
            <p:nvPr/>
          </p:nvSpPr>
          <p:spPr bwMode="auto">
            <a:xfrm>
              <a:off x="-2572498" y="2954524"/>
              <a:ext cx="122238" cy="36513"/>
            </a:xfrm>
            <a:custGeom>
              <a:avLst/>
              <a:gdLst>
                <a:gd name="T0" fmla="*/ 0 w 319"/>
                <a:gd name="T1" fmla="*/ 40 h 96"/>
                <a:gd name="T2" fmla="*/ 158 w 319"/>
                <a:gd name="T3" fmla="*/ 0 h 96"/>
                <a:gd name="T4" fmla="*/ 319 w 319"/>
                <a:gd name="T5" fmla="*/ 23 h 96"/>
                <a:gd name="T6" fmla="*/ 156 w 319"/>
                <a:gd name="T7" fmla="*/ 68 h 96"/>
                <a:gd name="T8" fmla="*/ 0 w 319"/>
                <a:gd name="T9" fmla="*/ 4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96">
                  <a:moveTo>
                    <a:pt x="0" y="40"/>
                  </a:moveTo>
                  <a:cubicBezTo>
                    <a:pt x="0" y="40"/>
                    <a:pt x="90" y="69"/>
                    <a:pt x="158" y="0"/>
                  </a:cubicBezTo>
                  <a:cubicBezTo>
                    <a:pt x="217" y="47"/>
                    <a:pt x="255" y="61"/>
                    <a:pt x="319" y="23"/>
                  </a:cubicBezTo>
                  <a:cubicBezTo>
                    <a:pt x="253" y="96"/>
                    <a:pt x="179" y="73"/>
                    <a:pt x="156" y="68"/>
                  </a:cubicBezTo>
                  <a:cubicBezTo>
                    <a:pt x="104" y="81"/>
                    <a:pt x="13" y="78"/>
                    <a:pt x="0" y="40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9" name="Oval 140">
              <a:extLst>
                <a:ext uri="{FF2B5EF4-FFF2-40B4-BE49-F238E27FC236}">
                  <a16:creationId xmlns:a16="http://schemas.microsoft.com/office/drawing/2014/main" id="{794E2C70-6FC6-6A0C-4EA1-285633CC5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28048" y="3141849"/>
              <a:ext cx="34925" cy="33338"/>
            </a:xfrm>
            <a:prstGeom prst="ellipse">
              <a:avLst/>
            </a:prstGeom>
            <a:solidFill>
              <a:srgbClr val="3D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0" name="Oval 141">
              <a:extLst>
                <a:ext uri="{FF2B5EF4-FFF2-40B4-BE49-F238E27FC236}">
                  <a16:creationId xmlns:a16="http://schemas.microsoft.com/office/drawing/2014/main" id="{95D6CAD3-3935-5C77-0EF9-1D6E89650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2528048" y="3202174"/>
              <a:ext cx="34925" cy="34925"/>
            </a:xfrm>
            <a:prstGeom prst="ellipse">
              <a:avLst/>
            </a:prstGeom>
            <a:solidFill>
              <a:srgbClr val="3D3C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7" name="Nhóm 546">
            <a:extLst>
              <a:ext uri="{FF2B5EF4-FFF2-40B4-BE49-F238E27FC236}">
                <a16:creationId xmlns:a16="http://schemas.microsoft.com/office/drawing/2014/main" id="{A7BFEBF4-A28D-C560-A980-3CA9D1EF27BF}"/>
              </a:ext>
            </a:extLst>
          </p:cNvPr>
          <p:cNvGrpSpPr/>
          <p:nvPr/>
        </p:nvGrpSpPr>
        <p:grpSpPr>
          <a:xfrm>
            <a:off x="805728" y="1354320"/>
            <a:ext cx="1090615" cy="1089028"/>
            <a:chOff x="-6238044" y="828856"/>
            <a:chExt cx="1090615" cy="1089028"/>
          </a:xfrm>
        </p:grpSpPr>
        <p:sp>
          <p:nvSpPr>
            <p:cNvPr id="375" name="Oval 36">
              <a:extLst>
                <a:ext uri="{FF2B5EF4-FFF2-40B4-BE49-F238E27FC236}">
                  <a16:creationId xmlns:a16="http://schemas.microsoft.com/office/drawing/2014/main" id="{FA50472F-B351-BC59-3917-B67644D575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6238044" y="828856"/>
              <a:ext cx="1090615" cy="1089028"/>
            </a:xfrm>
            <a:prstGeom prst="ellipse">
              <a:avLst/>
            </a:prstGeom>
            <a:solidFill>
              <a:srgbClr val="657C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1" name="Freeform 142">
              <a:extLst>
                <a:ext uri="{FF2B5EF4-FFF2-40B4-BE49-F238E27FC236}">
                  <a16:creationId xmlns:a16="http://schemas.microsoft.com/office/drawing/2014/main" id="{830D3B07-FCED-CEF7-39B5-599260571EF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10980" y="1092382"/>
              <a:ext cx="184150" cy="198438"/>
            </a:xfrm>
            <a:custGeom>
              <a:avLst/>
              <a:gdLst>
                <a:gd name="T0" fmla="*/ 0 w 475"/>
                <a:gd name="T1" fmla="*/ 258 h 516"/>
                <a:gd name="T2" fmla="*/ 354 w 475"/>
                <a:gd name="T3" fmla="*/ 0 h 516"/>
                <a:gd name="T4" fmla="*/ 344 w 475"/>
                <a:gd name="T5" fmla="*/ 516 h 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5" h="516">
                  <a:moveTo>
                    <a:pt x="0" y="258"/>
                  </a:moveTo>
                  <a:cubicBezTo>
                    <a:pt x="67" y="71"/>
                    <a:pt x="354" y="0"/>
                    <a:pt x="354" y="0"/>
                  </a:cubicBezTo>
                  <a:cubicBezTo>
                    <a:pt x="354" y="0"/>
                    <a:pt x="475" y="356"/>
                    <a:pt x="344" y="516"/>
                  </a:cubicBezTo>
                </a:path>
              </a:pathLst>
            </a:custGeom>
            <a:solidFill>
              <a:srgbClr val="ED4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2" name="Freeform 143">
              <a:extLst>
                <a:ext uri="{FF2B5EF4-FFF2-40B4-BE49-F238E27FC236}">
                  <a16:creationId xmlns:a16="http://schemas.microsoft.com/office/drawing/2014/main" id="{03578679-E4F4-BAE1-44A4-063998323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03043" y="1135244"/>
              <a:ext cx="134938" cy="123825"/>
            </a:xfrm>
            <a:custGeom>
              <a:avLst/>
              <a:gdLst>
                <a:gd name="T0" fmla="*/ 276 w 352"/>
                <a:gd name="T1" fmla="*/ 0 h 322"/>
                <a:gd name="T2" fmla="*/ 69 w 352"/>
                <a:gd name="T3" fmla="*/ 153 h 322"/>
                <a:gd name="T4" fmla="*/ 285 w 352"/>
                <a:gd name="T5" fmla="*/ 322 h 322"/>
                <a:gd name="T6" fmla="*/ 276 w 352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2" h="322">
                  <a:moveTo>
                    <a:pt x="276" y="0"/>
                  </a:moveTo>
                  <a:cubicBezTo>
                    <a:pt x="276" y="0"/>
                    <a:pt x="138" y="31"/>
                    <a:pt x="69" y="153"/>
                  </a:cubicBezTo>
                  <a:cubicBezTo>
                    <a:pt x="0" y="276"/>
                    <a:pt x="285" y="322"/>
                    <a:pt x="285" y="322"/>
                  </a:cubicBezTo>
                  <a:cubicBezTo>
                    <a:pt x="285" y="322"/>
                    <a:pt x="352" y="135"/>
                    <a:pt x="276" y="0"/>
                  </a:cubicBezTo>
                </a:path>
              </a:pathLst>
            </a:custGeom>
            <a:solidFill>
              <a:srgbClr val="952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3" name="Freeform 144">
              <a:extLst>
                <a:ext uri="{FF2B5EF4-FFF2-40B4-BE49-F238E27FC236}">
                  <a16:creationId xmlns:a16="http://schemas.microsoft.com/office/drawing/2014/main" id="{501BB381-CB6D-01A0-6DBD-DF51E5873E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2931" y="1109844"/>
              <a:ext cx="180975" cy="198438"/>
            </a:xfrm>
            <a:custGeom>
              <a:avLst/>
              <a:gdLst>
                <a:gd name="T0" fmla="*/ 470 w 470"/>
                <a:gd name="T1" fmla="*/ 238 h 514"/>
                <a:gd name="T2" fmla="*/ 102 w 470"/>
                <a:gd name="T3" fmla="*/ 0 h 514"/>
                <a:gd name="T4" fmla="*/ 140 w 470"/>
                <a:gd name="T5" fmla="*/ 51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70" h="514">
                  <a:moveTo>
                    <a:pt x="470" y="238"/>
                  </a:moveTo>
                  <a:cubicBezTo>
                    <a:pt x="392" y="55"/>
                    <a:pt x="102" y="0"/>
                    <a:pt x="102" y="0"/>
                  </a:cubicBezTo>
                  <a:cubicBezTo>
                    <a:pt x="102" y="0"/>
                    <a:pt x="0" y="362"/>
                    <a:pt x="140" y="514"/>
                  </a:cubicBezTo>
                </a:path>
              </a:pathLst>
            </a:custGeom>
            <a:solidFill>
              <a:srgbClr val="ED4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4" name="Freeform 145">
              <a:extLst>
                <a:ext uri="{FF2B5EF4-FFF2-40B4-BE49-F238E27FC236}">
                  <a16:creationId xmlns:a16="http://schemas.microsoft.com/office/drawing/2014/main" id="{8069C6C5-C651-7734-E9F0-E91B7BAA8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34831" y="1151119"/>
              <a:ext cx="138113" cy="123825"/>
            </a:xfrm>
            <a:custGeom>
              <a:avLst/>
              <a:gdLst>
                <a:gd name="T0" fmla="*/ 69 w 360"/>
                <a:gd name="T1" fmla="*/ 0 h 322"/>
                <a:gd name="T2" fmla="*/ 284 w 360"/>
                <a:gd name="T3" fmla="*/ 142 h 322"/>
                <a:gd name="T4" fmla="*/ 77 w 360"/>
                <a:gd name="T5" fmla="*/ 322 h 322"/>
                <a:gd name="T6" fmla="*/ 69 w 360"/>
                <a:gd name="T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0" h="322">
                  <a:moveTo>
                    <a:pt x="69" y="0"/>
                  </a:moveTo>
                  <a:cubicBezTo>
                    <a:pt x="69" y="0"/>
                    <a:pt x="208" y="23"/>
                    <a:pt x="284" y="142"/>
                  </a:cubicBezTo>
                  <a:cubicBezTo>
                    <a:pt x="360" y="261"/>
                    <a:pt x="77" y="322"/>
                    <a:pt x="77" y="322"/>
                  </a:cubicBezTo>
                  <a:cubicBezTo>
                    <a:pt x="77" y="322"/>
                    <a:pt x="0" y="139"/>
                    <a:pt x="69" y="0"/>
                  </a:cubicBezTo>
                </a:path>
              </a:pathLst>
            </a:custGeom>
            <a:solidFill>
              <a:srgbClr val="9522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5" name="Freeform 146">
              <a:extLst>
                <a:ext uri="{FF2B5EF4-FFF2-40B4-BE49-F238E27FC236}">
                  <a16:creationId xmlns:a16="http://schemas.microsoft.com/office/drawing/2014/main" id="{F593119F-89EA-D283-C3C9-866CB81CB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9918" y="1594033"/>
              <a:ext cx="604839" cy="323851"/>
            </a:xfrm>
            <a:custGeom>
              <a:avLst/>
              <a:gdLst>
                <a:gd name="T0" fmla="*/ 785 w 1570"/>
                <a:gd name="T1" fmla="*/ 0 h 844"/>
                <a:gd name="T2" fmla="*/ 0 w 1570"/>
                <a:gd name="T3" fmla="*/ 844 h 844"/>
                <a:gd name="T4" fmla="*/ 1570 w 1570"/>
                <a:gd name="T5" fmla="*/ 844 h 844"/>
                <a:gd name="T6" fmla="*/ 785 w 1570"/>
                <a:gd name="T7" fmla="*/ 0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70" h="844">
                  <a:moveTo>
                    <a:pt x="785" y="0"/>
                  </a:moveTo>
                  <a:cubicBezTo>
                    <a:pt x="352" y="0"/>
                    <a:pt x="0" y="378"/>
                    <a:pt x="0" y="844"/>
                  </a:cubicBezTo>
                  <a:lnTo>
                    <a:pt x="1570" y="844"/>
                  </a:lnTo>
                  <a:cubicBezTo>
                    <a:pt x="1570" y="378"/>
                    <a:pt x="1219" y="0"/>
                    <a:pt x="785" y="0"/>
                  </a:cubicBezTo>
                  <a:close/>
                </a:path>
              </a:pathLst>
            </a:custGeom>
            <a:solidFill>
              <a:srgbClr val="ED4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6" name="Freeform 147">
              <a:extLst>
                <a:ext uri="{FF2B5EF4-FFF2-40B4-BE49-F238E27FC236}">
                  <a16:creationId xmlns:a16="http://schemas.microsoft.com/office/drawing/2014/main" id="{E4360DB0-8130-3B16-D04B-B2F523565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49118" y="1181282"/>
              <a:ext cx="517526" cy="469901"/>
            </a:xfrm>
            <a:custGeom>
              <a:avLst/>
              <a:gdLst>
                <a:gd name="T0" fmla="*/ 0 w 1344"/>
                <a:gd name="T1" fmla="*/ 547 h 1219"/>
                <a:gd name="T2" fmla="*/ 672 w 1344"/>
                <a:gd name="T3" fmla="*/ 1219 h 1219"/>
                <a:gd name="T4" fmla="*/ 1344 w 1344"/>
                <a:gd name="T5" fmla="*/ 547 h 1219"/>
                <a:gd name="T6" fmla="*/ 687 w 1344"/>
                <a:gd name="T7" fmla="*/ 0 h 1219"/>
                <a:gd name="T8" fmla="*/ 0 w 1344"/>
                <a:gd name="T9" fmla="*/ 547 h 1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4" h="1219">
                  <a:moveTo>
                    <a:pt x="0" y="547"/>
                  </a:moveTo>
                  <a:cubicBezTo>
                    <a:pt x="0" y="918"/>
                    <a:pt x="301" y="1219"/>
                    <a:pt x="672" y="1219"/>
                  </a:cubicBezTo>
                  <a:cubicBezTo>
                    <a:pt x="1043" y="1219"/>
                    <a:pt x="1344" y="918"/>
                    <a:pt x="1344" y="547"/>
                  </a:cubicBezTo>
                  <a:cubicBezTo>
                    <a:pt x="1344" y="176"/>
                    <a:pt x="1058" y="0"/>
                    <a:pt x="687" y="0"/>
                  </a:cubicBezTo>
                  <a:cubicBezTo>
                    <a:pt x="316" y="0"/>
                    <a:pt x="0" y="176"/>
                    <a:pt x="0" y="547"/>
                  </a:cubicBezTo>
                  <a:close/>
                </a:path>
              </a:pathLst>
            </a:custGeom>
            <a:solidFill>
              <a:srgbClr val="ED41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7" name="Freeform 148">
              <a:extLst>
                <a:ext uri="{FF2B5EF4-FFF2-40B4-BE49-F238E27FC236}">
                  <a16:creationId xmlns:a16="http://schemas.microsoft.com/office/drawing/2014/main" id="{DA2B4630-DA15-F9CB-8EA1-C384249FD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95130" y="1644833"/>
              <a:ext cx="217488" cy="109538"/>
            </a:xfrm>
            <a:custGeom>
              <a:avLst/>
              <a:gdLst>
                <a:gd name="T0" fmla="*/ 529 w 564"/>
                <a:gd name="T1" fmla="*/ 17 h 286"/>
                <a:gd name="T2" fmla="*/ 323 w 564"/>
                <a:gd name="T3" fmla="*/ 104 h 286"/>
                <a:gd name="T4" fmla="*/ 281 w 564"/>
                <a:gd name="T5" fmla="*/ 86 h 286"/>
                <a:gd name="T6" fmla="*/ 238 w 564"/>
                <a:gd name="T7" fmla="*/ 104 h 286"/>
                <a:gd name="T8" fmla="*/ 34 w 564"/>
                <a:gd name="T9" fmla="*/ 19 h 286"/>
                <a:gd name="T10" fmla="*/ 34 w 564"/>
                <a:gd name="T11" fmla="*/ 262 h 286"/>
                <a:gd name="T12" fmla="*/ 241 w 564"/>
                <a:gd name="T13" fmla="*/ 180 h 286"/>
                <a:gd name="T14" fmla="*/ 281 w 564"/>
                <a:gd name="T15" fmla="*/ 195 h 286"/>
                <a:gd name="T16" fmla="*/ 320 w 564"/>
                <a:gd name="T17" fmla="*/ 180 h 286"/>
                <a:gd name="T18" fmla="*/ 528 w 564"/>
                <a:gd name="T19" fmla="*/ 262 h 286"/>
                <a:gd name="T20" fmla="*/ 529 w 564"/>
                <a:gd name="T21" fmla="*/ 17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64" h="286">
                  <a:moveTo>
                    <a:pt x="529" y="17"/>
                  </a:moveTo>
                  <a:cubicBezTo>
                    <a:pt x="495" y="5"/>
                    <a:pt x="323" y="104"/>
                    <a:pt x="323" y="104"/>
                  </a:cubicBezTo>
                  <a:cubicBezTo>
                    <a:pt x="313" y="93"/>
                    <a:pt x="298" y="86"/>
                    <a:pt x="281" y="86"/>
                  </a:cubicBezTo>
                  <a:cubicBezTo>
                    <a:pt x="264" y="86"/>
                    <a:pt x="249" y="93"/>
                    <a:pt x="238" y="104"/>
                  </a:cubicBezTo>
                  <a:cubicBezTo>
                    <a:pt x="238" y="104"/>
                    <a:pt x="66" y="0"/>
                    <a:pt x="34" y="19"/>
                  </a:cubicBezTo>
                  <a:cubicBezTo>
                    <a:pt x="1" y="38"/>
                    <a:pt x="0" y="242"/>
                    <a:pt x="34" y="262"/>
                  </a:cubicBezTo>
                  <a:cubicBezTo>
                    <a:pt x="67" y="282"/>
                    <a:pt x="241" y="180"/>
                    <a:pt x="241" y="180"/>
                  </a:cubicBezTo>
                  <a:cubicBezTo>
                    <a:pt x="252" y="189"/>
                    <a:pt x="265" y="195"/>
                    <a:pt x="281" y="195"/>
                  </a:cubicBezTo>
                  <a:cubicBezTo>
                    <a:pt x="296" y="195"/>
                    <a:pt x="310" y="189"/>
                    <a:pt x="320" y="180"/>
                  </a:cubicBezTo>
                  <a:cubicBezTo>
                    <a:pt x="320" y="180"/>
                    <a:pt x="500" y="286"/>
                    <a:pt x="528" y="262"/>
                  </a:cubicBezTo>
                  <a:cubicBezTo>
                    <a:pt x="556" y="238"/>
                    <a:pt x="564" y="28"/>
                    <a:pt x="529" y="17"/>
                  </a:cubicBezTo>
                </a:path>
              </a:pathLst>
            </a:custGeom>
            <a:solidFill>
              <a:srgbClr val="100F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8" name="Oval 149">
              <a:extLst>
                <a:ext uri="{FF2B5EF4-FFF2-40B4-BE49-F238E27FC236}">
                  <a16:creationId xmlns:a16="http://schemas.microsoft.com/office/drawing/2014/main" id="{8CC736E9-3D6B-CFEF-906E-F5ED2649EF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04643" y="1757546"/>
              <a:ext cx="30163" cy="30163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9" name="Freeform 150">
              <a:extLst>
                <a:ext uri="{FF2B5EF4-FFF2-40B4-BE49-F238E27FC236}">
                  <a16:creationId xmlns:a16="http://schemas.microsoft.com/office/drawing/2014/main" id="{817252B0-C8B0-1B3A-4085-B30F6FC67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22118" y="1305107"/>
              <a:ext cx="79375" cy="109538"/>
            </a:xfrm>
            <a:custGeom>
              <a:avLst/>
              <a:gdLst>
                <a:gd name="T0" fmla="*/ 0 w 206"/>
                <a:gd name="T1" fmla="*/ 60 h 283"/>
                <a:gd name="T2" fmla="*/ 201 w 206"/>
                <a:gd name="T3" fmla="*/ 210 h 283"/>
                <a:gd name="T4" fmla="*/ 0 w 206"/>
                <a:gd name="T5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83">
                  <a:moveTo>
                    <a:pt x="0" y="60"/>
                  </a:moveTo>
                  <a:cubicBezTo>
                    <a:pt x="0" y="60"/>
                    <a:pt x="206" y="0"/>
                    <a:pt x="201" y="210"/>
                  </a:cubicBezTo>
                  <a:cubicBezTo>
                    <a:pt x="201" y="210"/>
                    <a:pt x="0" y="283"/>
                    <a:pt x="0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0" name="Oval 151">
              <a:extLst>
                <a:ext uri="{FF2B5EF4-FFF2-40B4-BE49-F238E27FC236}">
                  <a16:creationId xmlns:a16="http://schemas.microsoft.com/office/drawing/2014/main" id="{47F5AB2D-A706-5957-A717-50DBF9ADDB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99893" y="1338445"/>
              <a:ext cx="38100" cy="38100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1" name="Oval 152">
              <a:extLst>
                <a:ext uri="{FF2B5EF4-FFF2-40B4-BE49-F238E27FC236}">
                  <a16:creationId xmlns:a16="http://schemas.microsoft.com/office/drawing/2014/main" id="{3FA14314-34D3-6521-2504-37E2D24F2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776080" y="1344795"/>
              <a:ext cx="9525" cy="7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2" name="Freeform 153">
              <a:extLst>
                <a:ext uri="{FF2B5EF4-FFF2-40B4-BE49-F238E27FC236}">
                  <a16:creationId xmlns:a16="http://schemas.microsoft.com/office/drawing/2014/main" id="{C5C6A35F-1F55-7A32-5870-CA321629F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-5628443" y="1305107"/>
              <a:ext cx="79375" cy="109538"/>
            </a:xfrm>
            <a:custGeom>
              <a:avLst/>
              <a:gdLst>
                <a:gd name="T0" fmla="*/ 206 w 206"/>
                <a:gd name="T1" fmla="*/ 60 h 283"/>
                <a:gd name="T2" fmla="*/ 4 w 206"/>
                <a:gd name="T3" fmla="*/ 210 h 283"/>
                <a:gd name="T4" fmla="*/ 206 w 206"/>
                <a:gd name="T5" fmla="*/ 6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283">
                  <a:moveTo>
                    <a:pt x="206" y="60"/>
                  </a:moveTo>
                  <a:cubicBezTo>
                    <a:pt x="206" y="60"/>
                    <a:pt x="0" y="0"/>
                    <a:pt x="4" y="210"/>
                  </a:cubicBezTo>
                  <a:cubicBezTo>
                    <a:pt x="4" y="210"/>
                    <a:pt x="206" y="283"/>
                    <a:pt x="206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3" name="Oval 154">
              <a:extLst>
                <a:ext uri="{FF2B5EF4-FFF2-40B4-BE49-F238E27FC236}">
                  <a16:creationId xmlns:a16="http://schemas.microsoft.com/office/drawing/2014/main" id="{DF0B08FA-5CC2-F7AF-F09C-F5FE01E15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09393" y="1338445"/>
              <a:ext cx="38100" cy="38100"/>
            </a:xfrm>
            <a:prstGeom prst="ellipse">
              <a:avLst/>
            </a:pr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4" name="Oval 155">
              <a:extLst>
                <a:ext uri="{FF2B5EF4-FFF2-40B4-BE49-F238E27FC236}">
                  <a16:creationId xmlns:a16="http://schemas.microsoft.com/office/drawing/2014/main" id="{CB2980A1-5D38-C66A-C1B5-43A1CA3FBE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5603043" y="1344795"/>
              <a:ext cx="7938" cy="79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5" name="Freeform 156">
              <a:extLst>
                <a:ext uri="{FF2B5EF4-FFF2-40B4-BE49-F238E27FC236}">
                  <a16:creationId xmlns:a16="http://schemas.microsoft.com/office/drawing/2014/main" id="{F96BB80C-1A3C-3693-7717-A91A05EAA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88755" y="1420995"/>
              <a:ext cx="187325" cy="65088"/>
            </a:xfrm>
            <a:custGeom>
              <a:avLst/>
              <a:gdLst>
                <a:gd name="T0" fmla="*/ 9 w 485"/>
                <a:gd name="T1" fmla="*/ 171 h 171"/>
                <a:gd name="T2" fmla="*/ 2 w 485"/>
                <a:gd name="T3" fmla="*/ 166 h 171"/>
                <a:gd name="T4" fmla="*/ 5 w 485"/>
                <a:gd name="T5" fmla="*/ 156 h 171"/>
                <a:gd name="T6" fmla="*/ 479 w 485"/>
                <a:gd name="T7" fmla="*/ 53 h 171"/>
                <a:gd name="T8" fmla="*/ 484 w 485"/>
                <a:gd name="T9" fmla="*/ 63 h 171"/>
                <a:gd name="T10" fmla="*/ 473 w 485"/>
                <a:gd name="T11" fmla="*/ 68 h 171"/>
                <a:gd name="T12" fmla="*/ 12 w 485"/>
                <a:gd name="T13" fmla="*/ 170 h 171"/>
                <a:gd name="T14" fmla="*/ 9 w 485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5" h="171">
                  <a:moveTo>
                    <a:pt x="9" y="171"/>
                  </a:moveTo>
                  <a:cubicBezTo>
                    <a:pt x="6" y="171"/>
                    <a:pt x="3" y="169"/>
                    <a:pt x="2" y="166"/>
                  </a:cubicBezTo>
                  <a:cubicBezTo>
                    <a:pt x="0" y="162"/>
                    <a:pt x="2" y="157"/>
                    <a:pt x="5" y="156"/>
                  </a:cubicBezTo>
                  <a:cubicBezTo>
                    <a:pt x="20" y="149"/>
                    <a:pt x="354" y="0"/>
                    <a:pt x="479" y="53"/>
                  </a:cubicBezTo>
                  <a:cubicBezTo>
                    <a:pt x="483" y="55"/>
                    <a:pt x="485" y="59"/>
                    <a:pt x="484" y="63"/>
                  </a:cubicBezTo>
                  <a:cubicBezTo>
                    <a:pt x="482" y="67"/>
                    <a:pt x="477" y="69"/>
                    <a:pt x="473" y="68"/>
                  </a:cubicBezTo>
                  <a:cubicBezTo>
                    <a:pt x="354" y="17"/>
                    <a:pt x="15" y="168"/>
                    <a:pt x="12" y="170"/>
                  </a:cubicBezTo>
                  <a:lnTo>
                    <a:pt x="9" y="171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6" name="Freeform 157">
              <a:extLst>
                <a:ext uri="{FF2B5EF4-FFF2-40B4-BE49-F238E27FC236}">
                  <a16:creationId xmlns:a16="http://schemas.microsoft.com/office/drawing/2014/main" id="{B510654B-6E21-032A-71D0-F8AFDFC9F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58592" y="1487670"/>
              <a:ext cx="173038" cy="20638"/>
            </a:xfrm>
            <a:custGeom>
              <a:avLst/>
              <a:gdLst>
                <a:gd name="T0" fmla="*/ 9 w 452"/>
                <a:gd name="T1" fmla="*/ 56 h 56"/>
                <a:gd name="T2" fmla="*/ 1 w 452"/>
                <a:gd name="T3" fmla="*/ 49 h 56"/>
                <a:gd name="T4" fmla="*/ 8 w 452"/>
                <a:gd name="T5" fmla="*/ 40 h 56"/>
                <a:gd name="T6" fmla="*/ 446 w 452"/>
                <a:gd name="T7" fmla="*/ 20 h 56"/>
                <a:gd name="T8" fmla="*/ 450 w 452"/>
                <a:gd name="T9" fmla="*/ 30 h 56"/>
                <a:gd name="T10" fmla="*/ 439 w 452"/>
                <a:gd name="T11" fmla="*/ 34 h 56"/>
                <a:gd name="T12" fmla="*/ 10 w 452"/>
                <a:gd name="T13" fmla="*/ 56 h 56"/>
                <a:gd name="T14" fmla="*/ 9 w 452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2" h="56">
                  <a:moveTo>
                    <a:pt x="9" y="56"/>
                  </a:moveTo>
                  <a:cubicBezTo>
                    <a:pt x="5" y="56"/>
                    <a:pt x="1" y="53"/>
                    <a:pt x="1" y="49"/>
                  </a:cubicBezTo>
                  <a:cubicBezTo>
                    <a:pt x="0" y="44"/>
                    <a:pt x="4" y="40"/>
                    <a:pt x="8" y="40"/>
                  </a:cubicBezTo>
                  <a:cubicBezTo>
                    <a:pt x="49" y="36"/>
                    <a:pt x="406" y="0"/>
                    <a:pt x="446" y="20"/>
                  </a:cubicBezTo>
                  <a:cubicBezTo>
                    <a:pt x="450" y="22"/>
                    <a:pt x="452" y="26"/>
                    <a:pt x="450" y="30"/>
                  </a:cubicBezTo>
                  <a:cubicBezTo>
                    <a:pt x="448" y="34"/>
                    <a:pt x="443" y="36"/>
                    <a:pt x="439" y="34"/>
                  </a:cubicBezTo>
                  <a:cubicBezTo>
                    <a:pt x="412" y="21"/>
                    <a:pt x="167" y="40"/>
                    <a:pt x="10" y="56"/>
                  </a:cubicBezTo>
                  <a:lnTo>
                    <a:pt x="9" y="56"/>
                  </a:lnTo>
                  <a:close/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7" name="Freeform 158">
              <a:extLst>
                <a:ext uri="{FF2B5EF4-FFF2-40B4-BE49-F238E27FC236}">
                  <a16:creationId xmlns:a16="http://schemas.microsoft.com/office/drawing/2014/main" id="{FA9EA37B-A911-5E8E-8C28-887BDFD97ECA}"/>
                </a:ext>
              </a:extLst>
            </p:cNvPr>
            <p:cNvSpPr>
              <a:spLocks/>
            </p:cNvSpPr>
            <p:nvPr/>
          </p:nvSpPr>
          <p:spPr bwMode="auto">
            <a:xfrm>
              <a:off x="-5539542" y="1533708"/>
              <a:ext cx="115888" cy="31750"/>
            </a:xfrm>
            <a:custGeom>
              <a:avLst/>
              <a:gdLst>
                <a:gd name="T0" fmla="*/ 296 w 305"/>
                <a:gd name="T1" fmla="*/ 79 h 79"/>
                <a:gd name="T2" fmla="*/ 290 w 305"/>
                <a:gd name="T3" fmla="*/ 76 h 79"/>
                <a:gd name="T4" fmla="*/ 8 w 305"/>
                <a:gd name="T5" fmla="*/ 16 h 79"/>
                <a:gd name="T6" fmla="*/ 0 w 305"/>
                <a:gd name="T7" fmla="*/ 7 h 79"/>
                <a:gd name="T8" fmla="*/ 8 w 305"/>
                <a:gd name="T9" fmla="*/ 0 h 79"/>
                <a:gd name="T10" fmla="*/ 302 w 305"/>
                <a:gd name="T11" fmla="*/ 66 h 79"/>
                <a:gd name="T12" fmla="*/ 301 w 305"/>
                <a:gd name="T13" fmla="*/ 77 h 79"/>
                <a:gd name="T14" fmla="*/ 296 w 305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79">
                  <a:moveTo>
                    <a:pt x="296" y="79"/>
                  </a:moveTo>
                  <a:cubicBezTo>
                    <a:pt x="294" y="79"/>
                    <a:pt x="292" y="78"/>
                    <a:pt x="290" y="76"/>
                  </a:cubicBezTo>
                  <a:cubicBezTo>
                    <a:pt x="252" y="34"/>
                    <a:pt x="73" y="18"/>
                    <a:pt x="8" y="16"/>
                  </a:cubicBezTo>
                  <a:cubicBezTo>
                    <a:pt x="3" y="15"/>
                    <a:pt x="0" y="12"/>
                    <a:pt x="0" y="7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8" y="0"/>
                    <a:pt x="252" y="9"/>
                    <a:pt x="302" y="66"/>
                  </a:cubicBezTo>
                  <a:cubicBezTo>
                    <a:pt x="305" y="69"/>
                    <a:pt x="304" y="74"/>
                    <a:pt x="301" y="77"/>
                  </a:cubicBezTo>
                  <a:cubicBezTo>
                    <a:pt x="300" y="78"/>
                    <a:pt x="298" y="79"/>
                    <a:pt x="296" y="79"/>
                  </a:cubicBezTo>
                  <a:close/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8" name="Freeform 159">
              <a:extLst>
                <a:ext uri="{FF2B5EF4-FFF2-40B4-BE49-F238E27FC236}">
                  <a16:creationId xmlns:a16="http://schemas.microsoft.com/office/drawing/2014/main" id="{8C6AA9BE-8A20-B66E-E925-9B242C4B7879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77693" y="1420995"/>
              <a:ext cx="185738" cy="65088"/>
            </a:xfrm>
            <a:custGeom>
              <a:avLst/>
              <a:gdLst>
                <a:gd name="T0" fmla="*/ 477 w 486"/>
                <a:gd name="T1" fmla="*/ 171 h 171"/>
                <a:gd name="T2" fmla="*/ 484 w 486"/>
                <a:gd name="T3" fmla="*/ 166 h 171"/>
                <a:gd name="T4" fmla="*/ 480 w 486"/>
                <a:gd name="T5" fmla="*/ 156 h 171"/>
                <a:gd name="T6" fmla="*/ 6 w 486"/>
                <a:gd name="T7" fmla="*/ 53 h 171"/>
                <a:gd name="T8" fmla="*/ 2 w 486"/>
                <a:gd name="T9" fmla="*/ 63 h 171"/>
                <a:gd name="T10" fmla="*/ 12 w 486"/>
                <a:gd name="T11" fmla="*/ 68 h 171"/>
                <a:gd name="T12" fmla="*/ 473 w 486"/>
                <a:gd name="T13" fmla="*/ 170 h 171"/>
                <a:gd name="T14" fmla="*/ 477 w 486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171">
                  <a:moveTo>
                    <a:pt x="477" y="171"/>
                  </a:moveTo>
                  <a:cubicBezTo>
                    <a:pt x="480" y="171"/>
                    <a:pt x="482" y="169"/>
                    <a:pt x="484" y="166"/>
                  </a:cubicBezTo>
                  <a:cubicBezTo>
                    <a:pt x="486" y="162"/>
                    <a:pt x="484" y="157"/>
                    <a:pt x="480" y="156"/>
                  </a:cubicBezTo>
                  <a:cubicBezTo>
                    <a:pt x="466" y="149"/>
                    <a:pt x="131" y="0"/>
                    <a:pt x="6" y="53"/>
                  </a:cubicBezTo>
                  <a:cubicBezTo>
                    <a:pt x="2" y="55"/>
                    <a:pt x="0" y="59"/>
                    <a:pt x="2" y="63"/>
                  </a:cubicBezTo>
                  <a:cubicBezTo>
                    <a:pt x="3" y="67"/>
                    <a:pt x="8" y="69"/>
                    <a:pt x="12" y="68"/>
                  </a:cubicBezTo>
                  <a:cubicBezTo>
                    <a:pt x="131" y="17"/>
                    <a:pt x="470" y="168"/>
                    <a:pt x="473" y="170"/>
                  </a:cubicBezTo>
                  <a:lnTo>
                    <a:pt x="477" y="171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9" name="Freeform 160">
              <a:extLst>
                <a:ext uri="{FF2B5EF4-FFF2-40B4-BE49-F238E27FC236}">
                  <a16:creationId xmlns:a16="http://schemas.microsoft.com/office/drawing/2014/main" id="{DFDE0C1F-3552-535B-3D61-2CE29631030F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95156" y="1487670"/>
              <a:ext cx="173038" cy="20638"/>
            </a:xfrm>
            <a:custGeom>
              <a:avLst/>
              <a:gdLst>
                <a:gd name="T0" fmla="*/ 442 w 451"/>
                <a:gd name="T1" fmla="*/ 56 h 56"/>
                <a:gd name="T2" fmla="*/ 450 w 451"/>
                <a:gd name="T3" fmla="*/ 49 h 56"/>
                <a:gd name="T4" fmla="*/ 443 w 451"/>
                <a:gd name="T5" fmla="*/ 40 h 56"/>
                <a:gd name="T6" fmla="*/ 5 w 451"/>
                <a:gd name="T7" fmla="*/ 20 h 56"/>
                <a:gd name="T8" fmla="*/ 2 w 451"/>
                <a:gd name="T9" fmla="*/ 30 h 56"/>
                <a:gd name="T10" fmla="*/ 12 w 451"/>
                <a:gd name="T11" fmla="*/ 34 h 56"/>
                <a:gd name="T12" fmla="*/ 442 w 451"/>
                <a:gd name="T13" fmla="*/ 56 h 56"/>
                <a:gd name="T14" fmla="*/ 442 w 451"/>
                <a:gd name="T15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1" h="56">
                  <a:moveTo>
                    <a:pt x="442" y="56"/>
                  </a:moveTo>
                  <a:cubicBezTo>
                    <a:pt x="446" y="56"/>
                    <a:pt x="450" y="53"/>
                    <a:pt x="450" y="49"/>
                  </a:cubicBezTo>
                  <a:cubicBezTo>
                    <a:pt x="451" y="44"/>
                    <a:pt x="448" y="40"/>
                    <a:pt x="443" y="40"/>
                  </a:cubicBezTo>
                  <a:cubicBezTo>
                    <a:pt x="403" y="36"/>
                    <a:pt x="45" y="0"/>
                    <a:pt x="5" y="20"/>
                  </a:cubicBezTo>
                  <a:cubicBezTo>
                    <a:pt x="1" y="22"/>
                    <a:pt x="0" y="26"/>
                    <a:pt x="2" y="30"/>
                  </a:cubicBezTo>
                  <a:cubicBezTo>
                    <a:pt x="3" y="34"/>
                    <a:pt x="8" y="36"/>
                    <a:pt x="12" y="34"/>
                  </a:cubicBezTo>
                  <a:cubicBezTo>
                    <a:pt x="39" y="21"/>
                    <a:pt x="284" y="40"/>
                    <a:pt x="442" y="56"/>
                  </a:cubicBezTo>
                  <a:lnTo>
                    <a:pt x="442" y="56"/>
                  </a:lnTo>
                  <a:close/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0" name="Freeform 161">
              <a:extLst>
                <a:ext uri="{FF2B5EF4-FFF2-40B4-BE49-F238E27FC236}">
                  <a16:creationId xmlns:a16="http://schemas.microsoft.com/office/drawing/2014/main" id="{5D5033B2-0842-B7BC-D6F6-D6AEEBBFCC95}"/>
                </a:ext>
              </a:extLst>
            </p:cNvPr>
            <p:cNvSpPr>
              <a:spLocks/>
            </p:cNvSpPr>
            <p:nvPr/>
          </p:nvSpPr>
          <p:spPr bwMode="auto">
            <a:xfrm>
              <a:off x="-5957056" y="1533708"/>
              <a:ext cx="117475" cy="31750"/>
            </a:xfrm>
            <a:custGeom>
              <a:avLst/>
              <a:gdLst>
                <a:gd name="T0" fmla="*/ 8 w 304"/>
                <a:gd name="T1" fmla="*/ 79 h 79"/>
                <a:gd name="T2" fmla="*/ 14 w 304"/>
                <a:gd name="T3" fmla="*/ 76 h 79"/>
                <a:gd name="T4" fmla="*/ 296 w 304"/>
                <a:gd name="T5" fmla="*/ 16 h 79"/>
                <a:gd name="T6" fmla="*/ 304 w 304"/>
                <a:gd name="T7" fmla="*/ 7 h 79"/>
                <a:gd name="T8" fmla="*/ 296 w 304"/>
                <a:gd name="T9" fmla="*/ 0 h 79"/>
                <a:gd name="T10" fmla="*/ 2 w 304"/>
                <a:gd name="T11" fmla="*/ 66 h 79"/>
                <a:gd name="T12" fmla="*/ 3 w 304"/>
                <a:gd name="T13" fmla="*/ 77 h 79"/>
                <a:gd name="T14" fmla="*/ 8 w 304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4" h="79">
                  <a:moveTo>
                    <a:pt x="8" y="79"/>
                  </a:moveTo>
                  <a:cubicBezTo>
                    <a:pt x="10" y="79"/>
                    <a:pt x="13" y="78"/>
                    <a:pt x="14" y="76"/>
                  </a:cubicBezTo>
                  <a:cubicBezTo>
                    <a:pt x="52" y="34"/>
                    <a:pt x="231" y="18"/>
                    <a:pt x="296" y="16"/>
                  </a:cubicBezTo>
                  <a:cubicBezTo>
                    <a:pt x="301" y="15"/>
                    <a:pt x="304" y="12"/>
                    <a:pt x="304" y="7"/>
                  </a:cubicBezTo>
                  <a:cubicBezTo>
                    <a:pt x="304" y="3"/>
                    <a:pt x="300" y="0"/>
                    <a:pt x="296" y="0"/>
                  </a:cubicBezTo>
                  <a:cubicBezTo>
                    <a:pt x="286" y="0"/>
                    <a:pt x="53" y="9"/>
                    <a:pt x="2" y="66"/>
                  </a:cubicBezTo>
                  <a:cubicBezTo>
                    <a:pt x="0" y="69"/>
                    <a:pt x="0" y="74"/>
                    <a:pt x="3" y="77"/>
                  </a:cubicBezTo>
                  <a:cubicBezTo>
                    <a:pt x="5" y="78"/>
                    <a:pt x="6" y="79"/>
                    <a:pt x="8" y="79"/>
                  </a:cubicBezTo>
                  <a:close/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1" name="Freeform 162">
              <a:extLst>
                <a:ext uri="{FF2B5EF4-FFF2-40B4-BE49-F238E27FC236}">
                  <a16:creationId xmlns:a16="http://schemas.microsoft.com/office/drawing/2014/main" id="{6D169E59-03D0-4B32-A4E4-EB03FF8E0E77}"/>
                </a:ext>
              </a:extLst>
            </p:cNvPr>
            <p:cNvSpPr>
              <a:spLocks/>
            </p:cNvSpPr>
            <p:nvPr/>
          </p:nvSpPr>
          <p:spPr bwMode="auto">
            <a:xfrm>
              <a:off x="-5841168" y="1459095"/>
              <a:ext cx="309563" cy="146050"/>
            </a:xfrm>
            <a:custGeom>
              <a:avLst/>
              <a:gdLst>
                <a:gd name="T0" fmla="*/ 593 w 805"/>
                <a:gd name="T1" fmla="*/ 0 h 381"/>
                <a:gd name="T2" fmla="*/ 395 w 805"/>
                <a:gd name="T3" fmla="*/ 116 h 381"/>
                <a:gd name="T4" fmla="*/ 211 w 805"/>
                <a:gd name="T5" fmla="*/ 26 h 381"/>
                <a:gd name="T6" fmla="*/ 0 w 805"/>
                <a:gd name="T7" fmla="*/ 203 h 381"/>
                <a:gd name="T8" fmla="*/ 211 w 805"/>
                <a:gd name="T9" fmla="*/ 381 h 381"/>
                <a:gd name="T10" fmla="*/ 410 w 805"/>
                <a:gd name="T11" fmla="*/ 264 h 381"/>
                <a:gd name="T12" fmla="*/ 593 w 805"/>
                <a:gd name="T13" fmla="*/ 355 h 381"/>
                <a:gd name="T14" fmla="*/ 805 w 805"/>
                <a:gd name="T15" fmla="*/ 177 h 381"/>
                <a:gd name="T16" fmla="*/ 593 w 805"/>
                <a:gd name="T17" fmla="*/ 0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5" h="381">
                  <a:moveTo>
                    <a:pt x="593" y="0"/>
                  </a:moveTo>
                  <a:cubicBezTo>
                    <a:pt x="502" y="0"/>
                    <a:pt x="425" y="48"/>
                    <a:pt x="395" y="116"/>
                  </a:cubicBezTo>
                  <a:cubicBezTo>
                    <a:pt x="359" y="62"/>
                    <a:pt x="290" y="26"/>
                    <a:pt x="211" y="26"/>
                  </a:cubicBezTo>
                  <a:cubicBezTo>
                    <a:pt x="95" y="26"/>
                    <a:pt x="0" y="105"/>
                    <a:pt x="0" y="203"/>
                  </a:cubicBezTo>
                  <a:cubicBezTo>
                    <a:pt x="0" y="301"/>
                    <a:pt x="95" y="381"/>
                    <a:pt x="211" y="381"/>
                  </a:cubicBezTo>
                  <a:cubicBezTo>
                    <a:pt x="303" y="381"/>
                    <a:pt x="380" y="332"/>
                    <a:pt x="410" y="264"/>
                  </a:cubicBezTo>
                  <a:cubicBezTo>
                    <a:pt x="446" y="318"/>
                    <a:pt x="514" y="355"/>
                    <a:pt x="593" y="355"/>
                  </a:cubicBezTo>
                  <a:cubicBezTo>
                    <a:pt x="710" y="355"/>
                    <a:pt x="805" y="275"/>
                    <a:pt x="805" y="177"/>
                  </a:cubicBezTo>
                  <a:cubicBezTo>
                    <a:pt x="805" y="79"/>
                    <a:pt x="710" y="0"/>
                    <a:pt x="5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2" name="Freeform 163">
              <a:extLst>
                <a:ext uri="{FF2B5EF4-FFF2-40B4-BE49-F238E27FC236}">
                  <a16:creationId xmlns:a16="http://schemas.microsoft.com/office/drawing/2014/main" id="{A41AB199-3C49-C2B5-1934-F36F09BD9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-5733218" y="1443220"/>
              <a:ext cx="96838" cy="61913"/>
            </a:xfrm>
            <a:custGeom>
              <a:avLst/>
              <a:gdLst>
                <a:gd name="T0" fmla="*/ 175 w 252"/>
                <a:gd name="T1" fmla="*/ 0 h 161"/>
                <a:gd name="T2" fmla="*/ 216 w 252"/>
                <a:gd name="T3" fmla="*/ 85 h 161"/>
                <a:gd name="T4" fmla="*/ 192 w 252"/>
                <a:gd name="T5" fmla="*/ 114 h 161"/>
                <a:gd name="T6" fmla="*/ 60 w 252"/>
                <a:gd name="T7" fmla="*/ 114 h 161"/>
                <a:gd name="T8" fmla="*/ 36 w 252"/>
                <a:gd name="T9" fmla="*/ 85 h 161"/>
                <a:gd name="T10" fmla="*/ 77 w 252"/>
                <a:gd name="T11" fmla="*/ 0 h 161"/>
                <a:gd name="T12" fmla="*/ 175 w 252"/>
                <a:gd name="T1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2" h="161">
                  <a:moveTo>
                    <a:pt x="175" y="0"/>
                  </a:moveTo>
                  <a:cubicBezTo>
                    <a:pt x="234" y="0"/>
                    <a:pt x="252" y="38"/>
                    <a:pt x="216" y="85"/>
                  </a:cubicBezTo>
                  <a:lnTo>
                    <a:pt x="192" y="114"/>
                  </a:lnTo>
                  <a:cubicBezTo>
                    <a:pt x="156" y="161"/>
                    <a:pt x="96" y="161"/>
                    <a:pt x="60" y="114"/>
                  </a:cubicBezTo>
                  <a:lnTo>
                    <a:pt x="36" y="85"/>
                  </a:lnTo>
                  <a:cubicBezTo>
                    <a:pt x="0" y="38"/>
                    <a:pt x="18" y="0"/>
                    <a:pt x="77" y="0"/>
                  </a:cubicBezTo>
                  <a:lnTo>
                    <a:pt x="175" y="0"/>
                  </a:ln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3" name="Freeform 164">
              <a:extLst>
                <a:ext uri="{FF2B5EF4-FFF2-40B4-BE49-F238E27FC236}">
                  <a16:creationId xmlns:a16="http://schemas.microsoft.com/office/drawing/2014/main" id="{5708B189-292D-822C-B9E8-C14CAD9D84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5911018" y="1282882"/>
              <a:ext cx="441326" cy="150813"/>
            </a:xfrm>
            <a:custGeom>
              <a:avLst/>
              <a:gdLst>
                <a:gd name="T0" fmla="*/ 1075 w 1147"/>
                <a:gd name="T1" fmla="*/ 125 h 389"/>
                <a:gd name="T2" fmla="*/ 1079 w 1147"/>
                <a:gd name="T3" fmla="*/ 100 h 389"/>
                <a:gd name="T4" fmla="*/ 1113 w 1147"/>
                <a:gd name="T5" fmla="*/ 113 h 389"/>
                <a:gd name="T6" fmla="*/ 974 w 1147"/>
                <a:gd name="T7" fmla="*/ 316 h 389"/>
                <a:gd name="T8" fmla="*/ 690 w 1147"/>
                <a:gd name="T9" fmla="*/ 277 h 389"/>
                <a:gd name="T10" fmla="*/ 723 w 1147"/>
                <a:gd name="T11" fmla="*/ 55 h 389"/>
                <a:gd name="T12" fmla="*/ 952 w 1147"/>
                <a:gd name="T13" fmla="*/ 49 h 389"/>
                <a:gd name="T14" fmla="*/ 1027 w 1147"/>
                <a:gd name="T15" fmla="*/ 125 h 389"/>
                <a:gd name="T16" fmla="*/ 457 w 1147"/>
                <a:gd name="T17" fmla="*/ 277 h 389"/>
                <a:gd name="T18" fmla="*/ 173 w 1147"/>
                <a:gd name="T19" fmla="*/ 316 h 389"/>
                <a:gd name="T20" fmla="*/ 119 w 1147"/>
                <a:gd name="T21" fmla="*/ 125 h 389"/>
                <a:gd name="T22" fmla="*/ 195 w 1147"/>
                <a:gd name="T23" fmla="*/ 49 h 389"/>
                <a:gd name="T24" fmla="*/ 424 w 1147"/>
                <a:gd name="T25" fmla="*/ 55 h 389"/>
                <a:gd name="T26" fmla="*/ 457 w 1147"/>
                <a:gd name="T27" fmla="*/ 277 h 389"/>
                <a:gd name="T28" fmla="*/ 34 w 1147"/>
                <a:gd name="T29" fmla="*/ 113 h 389"/>
                <a:gd name="T30" fmla="*/ 68 w 1147"/>
                <a:gd name="T31" fmla="*/ 100 h 389"/>
                <a:gd name="T32" fmla="*/ 71 w 1147"/>
                <a:gd name="T33" fmla="*/ 125 h 389"/>
                <a:gd name="T34" fmla="*/ 1121 w 1147"/>
                <a:gd name="T35" fmla="*/ 69 h 389"/>
                <a:gd name="T36" fmla="*/ 932 w 1147"/>
                <a:gd name="T37" fmla="*/ 8 h 389"/>
                <a:gd name="T38" fmla="*/ 693 w 1147"/>
                <a:gd name="T39" fmla="*/ 27 h 389"/>
                <a:gd name="T40" fmla="*/ 642 w 1147"/>
                <a:gd name="T41" fmla="*/ 57 h 389"/>
                <a:gd name="T42" fmla="*/ 573 w 1147"/>
                <a:gd name="T43" fmla="*/ 48 h 389"/>
                <a:gd name="T44" fmla="*/ 505 w 1147"/>
                <a:gd name="T45" fmla="*/ 57 h 389"/>
                <a:gd name="T46" fmla="*/ 454 w 1147"/>
                <a:gd name="T47" fmla="*/ 27 h 389"/>
                <a:gd name="T48" fmla="*/ 215 w 1147"/>
                <a:gd name="T49" fmla="*/ 8 h 389"/>
                <a:gd name="T50" fmla="*/ 26 w 1147"/>
                <a:gd name="T51" fmla="*/ 69 h 389"/>
                <a:gd name="T52" fmla="*/ 6 w 1147"/>
                <a:gd name="T53" fmla="*/ 146 h 389"/>
                <a:gd name="T54" fmla="*/ 79 w 1147"/>
                <a:gd name="T55" fmla="*/ 194 h 389"/>
                <a:gd name="T56" fmla="*/ 257 w 1147"/>
                <a:gd name="T57" fmla="*/ 381 h 389"/>
                <a:gd name="T58" fmla="*/ 494 w 1147"/>
                <a:gd name="T59" fmla="*/ 268 h 389"/>
                <a:gd name="T60" fmla="*/ 520 w 1147"/>
                <a:gd name="T61" fmla="*/ 141 h 389"/>
                <a:gd name="T62" fmla="*/ 537 w 1147"/>
                <a:gd name="T63" fmla="*/ 94 h 389"/>
                <a:gd name="T64" fmla="*/ 610 w 1147"/>
                <a:gd name="T65" fmla="*/ 94 h 389"/>
                <a:gd name="T66" fmla="*/ 627 w 1147"/>
                <a:gd name="T67" fmla="*/ 141 h 389"/>
                <a:gd name="T68" fmla="*/ 652 w 1147"/>
                <a:gd name="T69" fmla="*/ 268 h 389"/>
                <a:gd name="T70" fmla="*/ 890 w 1147"/>
                <a:gd name="T71" fmla="*/ 381 h 389"/>
                <a:gd name="T72" fmla="*/ 1068 w 1147"/>
                <a:gd name="T73" fmla="*/ 194 h 389"/>
                <a:gd name="T74" fmla="*/ 1141 w 1147"/>
                <a:gd name="T75" fmla="*/ 146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47" h="389">
                  <a:moveTo>
                    <a:pt x="1113" y="113"/>
                  </a:moveTo>
                  <a:cubicBezTo>
                    <a:pt x="1113" y="113"/>
                    <a:pt x="1078" y="125"/>
                    <a:pt x="1075" y="125"/>
                  </a:cubicBezTo>
                  <a:cubicBezTo>
                    <a:pt x="1073" y="125"/>
                    <a:pt x="1064" y="117"/>
                    <a:pt x="1065" y="111"/>
                  </a:cubicBezTo>
                  <a:cubicBezTo>
                    <a:pt x="1066" y="106"/>
                    <a:pt x="1076" y="100"/>
                    <a:pt x="1079" y="100"/>
                  </a:cubicBezTo>
                  <a:cubicBezTo>
                    <a:pt x="1082" y="100"/>
                    <a:pt x="1113" y="110"/>
                    <a:pt x="1113" y="110"/>
                  </a:cubicBezTo>
                  <a:lnTo>
                    <a:pt x="1113" y="113"/>
                  </a:lnTo>
                  <a:close/>
                  <a:moveTo>
                    <a:pt x="1021" y="228"/>
                  </a:moveTo>
                  <a:cubicBezTo>
                    <a:pt x="1014" y="264"/>
                    <a:pt x="988" y="300"/>
                    <a:pt x="974" y="316"/>
                  </a:cubicBezTo>
                  <a:cubicBezTo>
                    <a:pt x="934" y="353"/>
                    <a:pt x="880" y="353"/>
                    <a:pt x="839" y="353"/>
                  </a:cubicBezTo>
                  <a:cubicBezTo>
                    <a:pt x="736" y="349"/>
                    <a:pt x="715" y="314"/>
                    <a:pt x="690" y="277"/>
                  </a:cubicBezTo>
                  <a:cubicBezTo>
                    <a:pt x="660" y="229"/>
                    <a:pt x="662" y="170"/>
                    <a:pt x="666" y="130"/>
                  </a:cubicBezTo>
                  <a:cubicBezTo>
                    <a:pt x="671" y="90"/>
                    <a:pt x="702" y="65"/>
                    <a:pt x="723" y="55"/>
                  </a:cubicBezTo>
                  <a:cubicBezTo>
                    <a:pt x="743" y="46"/>
                    <a:pt x="794" y="40"/>
                    <a:pt x="794" y="40"/>
                  </a:cubicBezTo>
                  <a:cubicBezTo>
                    <a:pt x="850" y="35"/>
                    <a:pt x="920" y="42"/>
                    <a:pt x="952" y="49"/>
                  </a:cubicBezTo>
                  <a:cubicBezTo>
                    <a:pt x="984" y="57"/>
                    <a:pt x="996" y="67"/>
                    <a:pt x="1009" y="80"/>
                  </a:cubicBezTo>
                  <a:cubicBezTo>
                    <a:pt x="1022" y="94"/>
                    <a:pt x="1027" y="125"/>
                    <a:pt x="1027" y="125"/>
                  </a:cubicBezTo>
                  <a:cubicBezTo>
                    <a:pt x="1031" y="142"/>
                    <a:pt x="1028" y="192"/>
                    <a:pt x="1021" y="228"/>
                  </a:cubicBezTo>
                  <a:moveTo>
                    <a:pt x="457" y="277"/>
                  </a:moveTo>
                  <a:cubicBezTo>
                    <a:pt x="432" y="314"/>
                    <a:pt x="411" y="349"/>
                    <a:pt x="308" y="353"/>
                  </a:cubicBezTo>
                  <a:cubicBezTo>
                    <a:pt x="267" y="353"/>
                    <a:pt x="213" y="353"/>
                    <a:pt x="173" y="316"/>
                  </a:cubicBezTo>
                  <a:cubicBezTo>
                    <a:pt x="159" y="300"/>
                    <a:pt x="133" y="264"/>
                    <a:pt x="126" y="228"/>
                  </a:cubicBezTo>
                  <a:cubicBezTo>
                    <a:pt x="118" y="192"/>
                    <a:pt x="115" y="142"/>
                    <a:pt x="119" y="125"/>
                  </a:cubicBezTo>
                  <a:cubicBezTo>
                    <a:pt x="119" y="125"/>
                    <a:pt x="125" y="94"/>
                    <a:pt x="138" y="80"/>
                  </a:cubicBezTo>
                  <a:cubicBezTo>
                    <a:pt x="151" y="67"/>
                    <a:pt x="163" y="57"/>
                    <a:pt x="195" y="49"/>
                  </a:cubicBezTo>
                  <a:cubicBezTo>
                    <a:pt x="227" y="42"/>
                    <a:pt x="297" y="35"/>
                    <a:pt x="353" y="40"/>
                  </a:cubicBezTo>
                  <a:cubicBezTo>
                    <a:pt x="353" y="40"/>
                    <a:pt x="404" y="46"/>
                    <a:pt x="424" y="55"/>
                  </a:cubicBezTo>
                  <a:cubicBezTo>
                    <a:pt x="445" y="65"/>
                    <a:pt x="476" y="90"/>
                    <a:pt x="481" y="130"/>
                  </a:cubicBezTo>
                  <a:cubicBezTo>
                    <a:pt x="485" y="170"/>
                    <a:pt x="487" y="229"/>
                    <a:pt x="457" y="277"/>
                  </a:cubicBezTo>
                  <a:moveTo>
                    <a:pt x="71" y="125"/>
                  </a:moveTo>
                  <a:cubicBezTo>
                    <a:pt x="69" y="125"/>
                    <a:pt x="34" y="113"/>
                    <a:pt x="34" y="113"/>
                  </a:cubicBezTo>
                  <a:lnTo>
                    <a:pt x="34" y="110"/>
                  </a:lnTo>
                  <a:cubicBezTo>
                    <a:pt x="34" y="110"/>
                    <a:pt x="65" y="100"/>
                    <a:pt x="68" y="100"/>
                  </a:cubicBezTo>
                  <a:cubicBezTo>
                    <a:pt x="70" y="100"/>
                    <a:pt x="81" y="106"/>
                    <a:pt x="82" y="111"/>
                  </a:cubicBezTo>
                  <a:cubicBezTo>
                    <a:pt x="83" y="117"/>
                    <a:pt x="74" y="125"/>
                    <a:pt x="71" y="125"/>
                  </a:cubicBezTo>
                  <a:close/>
                  <a:moveTo>
                    <a:pt x="1147" y="82"/>
                  </a:moveTo>
                  <a:cubicBezTo>
                    <a:pt x="1146" y="76"/>
                    <a:pt x="1121" y="69"/>
                    <a:pt x="1121" y="69"/>
                  </a:cubicBezTo>
                  <a:cubicBezTo>
                    <a:pt x="1121" y="69"/>
                    <a:pt x="1091" y="61"/>
                    <a:pt x="1059" y="49"/>
                  </a:cubicBezTo>
                  <a:cubicBezTo>
                    <a:pt x="1027" y="36"/>
                    <a:pt x="961" y="12"/>
                    <a:pt x="932" y="8"/>
                  </a:cubicBezTo>
                  <a:cubicBezTo>
                    <a:pt x="902" y="4"/>
                    <a:pt x="829" y="0"/>
                    <a:pt x="789" y="5"/>
                  </a:cubicBezTo>
                  <a:cubicBezTo>
                    <a:pt x="748" y="11"/>
                    <a:pt x="707" y="20"/>
                    <a:pt x="693" y="27"/>
                  </a:cubicBezTo>
                  <a:cubicBezTo>
                    <a:pt x="680" y="35"/>
                    <a:pt x="666" y="44"/>
                    <a:pt x="660" y="48"/>
                  </a:cubicBezTo>
                  <a:cubicBezTo>
                    <a:pt x="654" y="53"/>
                    <a:pt x="648" y="58"/>
                    <a:pt x="642" y="57"/>
                  </a:cubicBezTo>
                  <a:cubicBezTo>
                    <a:pt x="637" y="56"/>
                    <a:pt x="625" y="48"/>
                    <a:pt x="625" y="48"/>
                  </a:cubicBezTo>
                  <a:cubicBezTo>
                    <a:pt x="625" y="48"/>
                    <a:pt x="592" y="48"/>
                    <a:pt x="573" y="48"/>
                  </a:cubicBezTo>
                  <a:cubicBezTo>
                    <a:pt x="555" y="48"/>
                    <a:pt x="522" y="48"/>
                    <a:pt x="522" y="48"/>
                  </a:cubicBezTo>
                  <a:cubicBezTo>
                    <a:pt x="522" y="48"/>
                    <a:pt x="510" y="56"/>
                    <a:pt x="505" y="57"/>
                  </a:cubicBezTo>
                  <a:cubicBezTo>
                    <a:pt x="499" y="58"/>
                    <a:pt x="493" y="53"/>
                    <a:pt x="487" y="48"/>
                  </a:cubicBezTo>
                  <a:cubicBezTo>
                    <a:pt x="481" y="44"/>
                    <a:pt x="467" y="35"/>
                    <a:pt x="454" y="27"/>
                  </a:cubicBezTo>
                  <a:cubicBezTo>
                    <a:pt x="440" y="20"/>
                    <a:pt x="399" y="11"/>
                    <a:pt x="358" y="5"/>
                  </a:cubicBezTo>
                  <a:cubicBezTo>
                    <a:pt x="317" y="0"/>
                    <a:pt x="245" y="4"/>
                    <a:pt x="215" y="8"/>
                  </a:cubicBezTo>
                  <a:cubicBezTo>
                    <a:pt x="185" y="12"/>
                    <a:pt x="120" y="36"/>
                    <a:pt x="88" y="49"/>
                  </a:cubicBezTo>
                  <a:cubicBezTo>
                    <a:pt x="56" y="61"/>
                    <a:pt x="26" y="69"/>
                    <a:pt x="26" y="69"/>
                  </a:cubicBezTo>
                  <a:cubicBezTo>
                    <a:pt x="26" y="69"/>
                    <a:pt x="1" y="76"/>
                    <a:pt x="0" y="82"/>
                  </a:cubicBezTo>
                  <a:cubicBezTo>
                    <a:pt x="0" y="89"/>
                    <a:pt x="6" y="146"/>
                    <a:pt x="6" y="146"/>
                  </a:cubicBezTo>
                  <a:cubicBezTo>
                    <a:pt x="6" y="146"/>
                    <a:pt x="32" y="152"/>
                    <a:pt x="47" y="158"/>
                  </a:cubicBezTo>
                  <a:cubicBezTo>
                    <a:pt x="62" y="163"/>
                    <a:pt x="68" y="173"/>
                    <a:pt x="79" y="194"/>
                  </a:cubicBezTo>
                  <a:cubicBezTo>
                    <a:pt x="90" y="220"/>
                    <a:pt x="120" y="295"/>
                    <a:pt x="139" y="323"/>
                  </a:cubicBezTo>
                  <a:cubicBezTo>
                    <a:pt x="158" y="350"/>
                    <a:pt x="201" y="368"/>
                    <a:pt x="257" y="381"/>
                  </a:cubicBezTo>
                  <a:cubicBezTo>
                    <a:pt x="360" y="389"/>
                    <a:pt x="396" y="366"/>
                    <a:pt x="430" y="348"/>
                  </a:cubicBezTo>
                  <a:cubicBezTo>
                    <a:pt x="463" y="331"/>
                    <a:pt x="483" y="289"/>
                    <a:pt x="494" y="268"/>
                  </a:cubicBezTo>
                  <a:cubicBezTo>
                    <a:pt x="506" y="248"/>
                    <a:pt x="526" y="167"/>
                    <a:pt x="527" y="160"/>
                  </a:cubicBezTo>
                  <a:cubicBezTo>
                    <a:pt x="528" y="153"/>
                    <a:pt x="524" y="146"/>
                    <a:pt x="520" y="141"/>
                  </a:cubicBezTo>
                  <a:cubicBezTo>
                    <a:pt x="516" y="135"/>
                    <a:pt x="513" y="124"/>
                    <a:pt x="514" y="116"/>
                  </a:cubicBezTo>
                  <a:cubicBezTo>
                    <a:pt x="516" y="108"/>
                    <a:pt x="520" y="100"/>
                    <a:pt x="537" y="94"/>
                  </a:cubicBezTo>
                  <a:cubicBezTo>
                    <a:pt x="548" y="90"/>
                    <a:pt x="563" y="89"/>
                    <a:pt x="573" y="88"/>
                  </a:cubicBezTo>
                  <a:cubicBezTo>
                    <a:pt x="584" y="89"/>
                    <a:pt x="599" y="90"/>
                    <a:pt x="610" y="94"/>
                  </a:cubicBezTo>
                  <a:cubicBezTo>
                    <a:pt x="627" y="100"/>
                    <a:pt x="631" y="108"/>
                    <a:pt x="632" y="116"/>
                  </a:cubicBezTo>
                  <a:cubicBezTo>
                    <a:pt x="634" y="124"/>
                    <a:pt x="630" y="135"/>
                    <a:pt x="627" y="141"/>
                  </a:cubicBezTo>
                  <a:cubicBezTo>
                    <a:pt x="623" y="146"/>
                    <a:pt x="618" y="153"/>
                    <a:pt x="620" y="160"/>
                  </a:cubicBezTo>
                  <a:cubicBezTo>
                    <a:pt x="621" y="167"/>
                    <a:pt x="641" y="248"/>
                    <a:pt x="652" y="268"/>
                  </a:cubicBezTo>
                  <a:cubicBezTo>
                    <a:pt x="664" y="289"/>
                    <a:pt x="684" y="331"/>
                    <a:pt x="717" y="348"/>
                  </a:cubicBezTo>
                  <a:cubicBezTo>
                    <a:pt x="751" y="366"/>
                    <a:pt x="787" y="389"/>
                    <a:pt x="890" y="381"/>
                  </a:cubicBezTo>
                  <a:cubicBezTo>
                    <a:pt x="946" y="368"/>
                    <a:pt x="989" y="350"/>
                    <a:pt x="1008" y="323"/>
                  </a:cubicBezTo>
                  <a:cubicBezTo>
                    <a:pt x="1027" y="295"/>
                    <a:pt x="1057" y="220"/>
                    <a:pt x="1068" y="194"/>
                  </a:cubicBezTo>
                  <a:cubicBezTo>
                    <a:pt x="1079" y="173"/>
                    <a:pt x="1085" y="163"/>
                    <a:pt x="1100" y="158"/>
                  </a:cubicBezTo>
                  <a:cubicBezTo>
                    <a:pt x="1115" y="152"/>
                    <a:pt x="1141" y="146"/>
                    <a:pt x="1141" y="146"/>
                  </a:cubicBezTo>
                  <a:cubicBezTo>
                    <a:pt x="1141" y="146"/>
                    <a:pt x="1147" y="89"/>
                    <a:pt x="1147" y="82"/>
                  </a:cubicBezTo>
                </a:path>
              </a:pathLst>
            </a:custGeom>
            <a:solidFill>
              <a:srgbClr val="1C1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5" name="Nhóm 554">
            <a:extLst>
              <a:ext uri="{FF2B5EF4-FFF2-40B4-BE49-F238E27FC236}">
                <a16:creationId xmlns:a16="http://schemas.microsoft.com/office/drawing/2014/main" id="{42B8F190-F1CB-564B-F313-957C1C854093}"/>
              </a:ext>
            </a:extLst>
          </p:cNvPr>
          <p:cNvGrpSpPr/>
          <p:nvPr/>
        </p:nvGrpSpPr>
        <p:grpSpPr>
          <a:xfrm>
            <a:off x="2520843" y="1106299"/>
            <a:ext cx="1976304" cy="3450295"/>
            <a:chOff x="439094" y="1199072"/>
            <a:chExt cx="1976304" cy="3450295"/>
          </a:xfrm>
        </p:grpSpPr>
        <p:sp>
          <p:nvSpPr>
            <p:cNvPr id="556" name="圆角矩形 27">
              <a:extLst>
                <a:ext uri="{FF2B5EF4-FFF2-40B4-BE49-F238E27FC236}">
                  <a16:creationId xmlns:a16="http://schemas.microsoft.com/office/drawing/2014/main" id="{CFCB1F7F-A01E-D85B-2BDD-8FBA9D0AB8E9}"/>
                </a:ext>
              </a:extLst>
            </p:cNvPr>
            <p:cNvSpPr/>
            <p:nvPr/>
          </p:nvSpPr>
          <p:spPr>
            <a:xfrm>
              <a:off x="448576" y="1199072"/>
              <a:ext cx="1966822" cy="345029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80000" rIns="180000" rtlCol="0" anchor="ctr"/>
            <a:lstStyle/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sz="1600" kern="1200">
                <a:solidFill>
                  <a:srgbClr val="000000">
                    <a:lumMod val="95000"/>
                    <a:lumOff val="5000"/>
                  </a:srgbClr>
                </a:solidFill>
                <a:latin typeface="Cabin" pitchFamily="2" charset="0"/>
                <a:ea typeface="微软雅黑"/>
                <a:cs typeface="+mn-cs"/>
              </a:endParaRPr>
            </a:p>
          </p:txBody>
        </p:sp>
        <p:sp>
          <p:nvSpPr>
            <p:cNvPr id="557" name="Hộp Văn bản 556">
              <a:extLst>
                <a:ext uri="{FF2B5EF4-FFF2-40B4-BE49-F238E27FC236}">
                  <a16:creationId xmlns:a16="http://schemas.microsoft.com/office/drawing/2014/main" id="{7A8E6643-7B5F-FF07-65D7-B77C9AED3916}"/>
                </a:ext>
              </a:extLst>
            </p:cNvPr>
            <p:cNvSpPr txBox="1"/>
            <p:nvPr/>
          </p:nvSpPr>
          <p:spPr>
            <a:xfrm>
              <a:off x="448576" y="2780861"/>
              <a:ext cx="1957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Pham Trung Hieu 20214899</a:t>
              </a:r>
            </a:p>
          </p:txBody>
        </p:sp>
        <p:sp>
          <p:nvSpPr>
            <p:cNvPr id="558" name="Hộp Văn bản 557">
              <a:extLst>
                <a:ext uri="{FF2B5EF4-FFF2-40B4-BE49-F238E27FC236}">
                  <a16:creationId xmlns:a16="http://schemas.microsoft.com/office/drawing/2014/main" id="{5CB22980-700D-CA8D-B7CD-29DD4DDBBF86}"/>
                </a:ext>
              </a:extLst>
            </p:cNvPr>
            <p:cNvSpPr txBox="1"/>
            <p:nvPr/>
          </p:nvSpPr>
          <p:spPr>
            <a:xfrm>
              <a:off x="439094" y="3473421"/>
              <a:ext cx="1966822" cy="461665"/>
            </a:xfrm>
            <a:prstGeom prst="rect">
              <a:avLst/>
            </a:prstGeom>
            <a:noFill/>
          </p:spPr>
          <p:txBody>
            <a:bodyPr wrap="square" lIns="216000" tIns="45720" rIns="91440" bIns="45720" rtlCol="0" anchor="t">
              <a:spAutoFit/>
            </a:bodyPr>
            <a:lstStyle/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1. </a:t>
              </a:r>
              <a:r>
                <a:rPr lang="vi-VN" sz="1200" err="1">
                  <a:solidFill>
                    <a:srgbClr val="F0F0F0"/>
                  </a:solidFill>
                  <a:latin typeface="Montserrat Medium"/>
                </a:rPr>
                <a:t>Algorithm</a:t>
              </a:r>
            </a:p>
            <a:p>
              <a:endParaRPr lang="en-US" sz="1200">
                <a:solidFill>
                  <a:srgbClr val="F0F0F0"/>
                </a:solidFill>
                <a:latin typeface="Montserrat Medium" panose="00000600000000000000" pitchFamily="2" charset="0"/>
              </a:endParaRPr>
            </a:p>
          </p:txBody>
        </p:sp>
      </p:grpSp>
      <p:grpSp>
        <p:nvGrpSpPr>
          <p:cNvPr id="559" name="Nhóm 558">
            <a:extLst>
              <a:ext uri="{FF2B5EF4-FFF2-40B4-BE49-F238E27FC236}">
                <a16:creationId xmlns:a16="http://schemas.microsoft.com/office/drawing/2014/main" id="{B8714463-0210-16E4-8D78-7236ACA89B45}"/>
              </a:ext>
            </a:extLst>
          </p:cNvPr>
          <p:cNvGrpSpPr/>
          <p:nvPr/>
        </p:nvGrpSpPr>
        <p:grpSpPr>
          <a:xfrm>
            <a:off x="4691080" y="1106299"/>
            <a:ext cx="1976304" cy="3450295"/>
            <a:chOff x="439094" y="1199072"/>
            <a:chExt cx="1976304" cy="3450295"/>
          </a:xfrm>
        </p:grpSpPr>
        <p:sp>
          <p:nvSpPr>
            <p:cNvPr id="560" name="圆角矩形 27">
              <a:extLst>
                <a:ext uri="{FF2B5EF4-FFF2-40B4-BE49-F238E27FC236}">
                  <a16:creationId xmlns:a16="http://schemas.microsoft.com/office/drawing/2014/main" id="{A81A84A5-2B17-A39D-FD28-864B74B7ABB3}"/>
                </a:ext>
              </a:extLst>
            </p:cNvPr>
            <p:cNvSpPr/>
            <p:nvPr/>
          </p:nvSpPr>
          <p:spPr>
            <a:xfrm>
              <a:off x="448576" y="1199072"/>
              <a:ext cx="1966822" cy="345029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80000" rIns="180000" rtlCol="0" anchor="ctr"/>
            <a:lstStyle/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sz="1600" kern="1200">
                <a:solidFill>
                  <a:srgbClr val="000000">
                    <a:lumMod val="95000"/>
                    <a:lumOff val="5000"/>
                  </a:srgbClr>
                </a:solidFill>
                <a:latin typeface="Cabin" pitchFamily="2" charset="0"/>
                <a:ea typeface="微软雅黑"/>
                <a:cs typeface="+mn-cs"/>
              </a:endParaRPr>
            </a:p>
          </p:txBody>
        </p:sp>
        <p:sp>
          <p:nvSpPr>
            <p:cNvPr id="561" name="Hộp Văn bản 560">
              <a:extLst>
                <a:ext uri="{FF2B5EF4-FFF2-40B4-BE49-F238E27FC236}">
                  <a16:creationId xmlns:a16="http://schemas.microsoft.com/office/drawing/2014/main" id="{2644AC40-B59C-5326-70F2-FEA28275AA2F}"/>
                </a:ext>
              </a:extLst>
            </p:cNvPr>
            <p:cNvSpPr txBox="1"/>
            <p:nvPr/>
          </p:nvSpPr>
          <p:spPr>
            <a:xfrm>
              <a:off x="448576" y="2780861"/>
              <a:ext cx="1957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vi-VN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HOANG MINH HOANG </a:t>
              </a:r>
            </a:p>
            <a:p>
              <a:pPr algn="ctr"/>
              <a:r>
                <a:rPr lang="vi-VN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20214</a:t>
              </a:r>
              <a:r>
                <a:rPr lang="en-US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900</a:t>
              </a:r>
            </a:p>
          </p:txBody>
        </p:sp>
        <p:sp>
          <p:nvSpPr>
            <p:cNvPr id="562" name="Hộp Văn bản 561">
              <a:extLst>
                <a:ext uri="{FF2B5EF4-FFF2-40B4-BE49-F238E27FC236}">
                  <a16:creationId xmlns:a16="http://schemas.microsoft.com/office/drawing/2014/main" id="{64F9AB8A-D1A3-5000-CE7D-189315F108CA}"/>
                </a:ext>
              </a:extLst>
            </p:cNvPr>
            <p:cNvSpPr txBox="1"/>
            <p:nvPr/>
          </p:nvSpPr>
          <p:spPr>
            <a:xfrm>
              <a:off x="439094" y="3473421"/>
              <a:ext cx="1966822" cy="276999"/>
            </a:xfrm>
            <a:prstGeom prst="rect">
              <a:avLst/>
            </a:prstGeom>
            <a:noFill/>
          </p:spPr>
          <p:txBody>
            <a:bodyPr wrap="square" lIns="216000" tIns="45720" rIns="91440" bIns="45720" rtlCol="0" anchor="t">
              <a:spAutoFit/>
            </a:bodyPr>
            <a:lstStyle/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1. </a:t>
              </a:r>
              <a:r>
                <a:rPr lang="vi-VN" sz="1200" err="1">
                  <a:solidFill>
                    <a:srgbClr val="F0F0F0"/>
                  </a:solidFill>
                  <a:latin typeface="Montserrat Medium"/>
                </a:rPr>
                <a:t>Algorithm</a:t>
              </a:r>
              <a:endParaRPr lang="en-US" sz="1200" err="1">
                <a:solidFill>
                  <a:srgbClr val="F0F0F0"/>
                </a:solidFill>
                <a:latin typeface="Montserrat Medium"/>
              </a:endParaRPr>
            </a:p>
          </p:txBody>
        </p:sp>
      </p:grpSp>
      <p:grpSp>
        <p:nvGrpSpPr>
          <p:cNvPr id="563" name="Nhóm 562">
            <a:extLst>
              <a:ext uri="{FF2B5EF4-FFF2-40B4-BE49-F238E27FC236}">
                <a16:creationId xmlns:a16="http://schemas.microsoft.com/office/drawing/2014/main" id="{02DB8F86-C5EC-06D8-70CB-440CF72624C6}"/>
              </a:ext>
            </a:extLst>
          </p:cNvPr>
          <p:cNvGrpSpPr/>
          <p:nvPr/>
        </p:nvGrpSpPr>
        <p:grpSpPr>
          <a:xfrm>
            <a:off x="6861317" y="1106299"/>
            <a:ext cx="1976304" cy="3450295"/>
            <a:chOff x="439094" y="1199072"/>
            <a:chExt cx="1976304" cy="3450295"/>
          </a:xfrm>
        </p:grpSpPr>
        <p:sp>
          <p:nvSpPr>
            <p:cNvPr id="564" name="圆角矩形 27">
              <a:extLst>
                <a:ext uri="{FF2B5EF4-FFF2-40B4-BE49-F238E27FC236}">
                  <a16:creationId xmlns:a16="http://schemas.microsoft.com/office/drawing/2014/main" id="{6A064A90-463E-BE10-8F91-F369DCEBDBE5}"/>
                </a:ext>
              </a:extLst>
            </p:cNvPr>
            <p:cNvSpPr/>
            <p:nvPr/>
          </p:nvSpPr>
          <p:spPr>
            <a:xfrm>
              <a:off x="448576" y="1199072"/>
              <a:ext cx="1966822" cy="3450295"/>
            </a:xfrm>
            <a:prstGeom prst="rect">
              <a:avLst/>
            </a:prstGeom>
            <a:noFill/>
            <a:ln w="28575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lIns="180000" rIns="180000" rtlCol="0" anchor="ctr"/>
            <a:lstStyle/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altLang="zh-CN" sz="1800" kern="1200">
                <a:solidFill>
                  <a:srgbClr val="FFFFFF"/>
                </a:solidFill>
                <a:ea typeface="微软雅黑"/>
                <a:cs typeface="+mn-ea"/>
                <a:sym typeface="+mn-lt"/>
              </a:endParaRPr>
            </a:p>
            <a:p>
              <a:pPr algn="ctr">
                <a:buClrTx/>
                <a:buFontTx/>
                <a:buNone/>
              </a:pPr>
              <a:endParaRPr lang="vi-VN" sz="1600" kern="1200">
                <a:solidFill>
                  <a:srgbClr val="000000">
                    <a:lumMod val="95000"/>
                    <a:lumOff val="5000"/>
                  </a:srgbClr>
                </a:solidFill>
                <a:latin typeface="Cabin" pitchFamily="2" charset="0"/>
                <a:ea typeface="微软雅黑"/>
                <a:cs typeface="+mn-cs"/>
              </a:endParaRPr>
            </a:p>
          </p:txBody>
        </p:sp>
        <p:sp>
          <p:nvSpPr>
            <p:cNvPr id="565" name="Hộp Văn bản 564">
              <a:extLst>
                <a:ext uri="{FF2B5EF4-FFF2-40B4-BE49-F238E27FC236}">
                  <a16:creationId xmlns:a16="http://schemas.microsoft.com/office/drawing/2014/main" id="{2E0FAA78-CCB6-EC9D-DBCD-D7102C076A72}"/>
                </a:ext>
              </a:extLst>
            </p:cNvPr>
            <p:cNvSpPr txBox="1"/>
            <p:nvPr/>
          </p:nvSpPr>
          <p:spPr>
            <a:xfrm>
              <a:off x="448576" y="2780861"/>
              <a:ext cx="19573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>
                  <a:solidFill>
                    <a:srgbClr val="F0F0F0"/>
                  </a:solidFill>
                  <a:latin typeface="Montserrat ExtraBold" panose="00000900000000000000" pitchFamily="2" charset="0"/>
                </a:rPr>
                <a:t>Phan Duc Hung 20214903</a:t>
              </a:r>
              <a:endParaRPr lang="vi-VN" sz="1200">
                <a:solidFill>
                  <a:srgbClr val="F0F0F0"/>
                </a:solidFill>
                <a:latin typeface="Montserrat ExtraBold" panose="00000900000000000000" pitchFamily="2" charset="0"/>
              </a:endParaRPr>
            </a:p>
          </p:txBody>
        </p:sp>
        <p:sp>
          <p:nvSpPr>
            <p:cNvPr id="566" name="Hộp Văn bản 565">
              <a:extLst>
                <a:ext uri="{FF2B5EF4-FFF2-40B4-BE49-F238E27FC236}">
                  <a16:creationId xmlns:a16="http://schemas.microsoft.com/office/drawing/2014/main" id="{49276D8F-E7BE-D22B-F6C8-3206CBBD1346}"/>
                </a:ext>
              </a:extLst>
            </p:cNvPr>
            <p:cNvSpPr txBox="1"/>
            <p:nvPr/>
          </p:nvSpPr>
          <p:spPr>
            <a:xfrm>
              <a:off x="439094" y="3473421"/>
              <a:ext cx="1966822" cy="461665"/>
            </a:xfrm>
            <a:prstGeom prst="rect">
              <a:avLst/>
            </a:prstGeom>
            <a:noFill/>
          </p:spPr>
          <p:txBody>
            <a:bodyPr wrap="square" lIns="216000" tIns="45720" rIns="91440" bIns="45720" rtlCol="0" anchor="t">
              <a:spAutoFit/>
            </a:bodyPr>
            <a:lstStyle/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1. Solver</a:t>
              </a:r>
              <a:endParaRPr lang="en-US">
                <a:latin typeface="Montserrat Medium"/>
              </a:endParaRPr>
            </a:p>
            <a:p>
              <a:r>
                <a:rPr lang="vi-VN" sz="1200">
                  <a:solidFill>
                    <a:srgbClr val="F0F0F0"/>
                  </a:solidFill>
                  <a:latin typeface="Montserrat Medium"/>
                </a:rPr>
                <a:t>2. Algorithm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6269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3"/>
          <p:cNvSpPr txBox="1">
            <a:spLocks noGrp="1"/>
          </p:cNvSpPr>
          <p:nvPr>
            <p:ph type="title"/>
          </p:nvPr>
        </p:nvSpPr>
        <p:spPr>
          <a:xfrm>
            <a:off x="415265" y="683267"/>
            <a:ext cx="5883121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cxnSp>
        <p:nvCxnSpPr>
          <p:cNvPr id="209" name="Google Shape;209;p43"/>
          <p:cNvCxnSpPr/>
          <p:nvPr/>
        </p:nvCxnSpPr>
        <p:spPr>
          <a:xfrm>
            <a:off x="394719" y="631668"/>
            <a:ext cx="0" cy="999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Hình chữ nhật: Góc Tròn 4">
            <a:extLst>
              <a:ext uri="{FF2B5EF4-FFF2-40B4-BE49-F238E27FC236}">
                <a16:creationId xmlns:a16="http://schemas.microsoft.com/office/drawing/2014/main" id="{E2681C84-BDE9-2E77-00D5-F1ACF539F30A}"/>
              </a:ext>
            </a:extLst>
          </p:cNvPr>
          <p:cNvSpPr/>
          <p:nvPr/>
        </p:nvSpPr>
        <p:spPr>
          <a:xfrm>
            <a:off x="541325" y="1980852"/>
            <a:ext cx="4754879" cy="2779777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sz="1400">
              <a:solidFill>
                <a:schemeClr val="tx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  <a:latin typeface="SF Pro Display" panose="00000500000000000000" pitchFamily="2" charset="0"/>
              <a:ea typeface="SF Pro Display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This application is a logic expression normalizer using the Quine-McCluskey algorithm. It takes a Boolean expression as an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User can choose number of variables, types of input, values input and types of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>
                <a:solidFill>
                  <a:schemeClr val="tx1"/>
                </a:solidFill>
                <a:latin typeface="SF Pro Display" panose="00000500000000000000" pitchFamily="2" charset="0"/>
                <a:ea typeface="SF Pro Display" panose="00000500000000000000" pitchFamily="2" charset="0"/>
              </a:rPr>
              <a:t>Application outputs:  The minimal Boolean expression with visualization</a:t>
            </a:r>
            <a:endParaRPr lang="en-US">
              <a:solidFill>
                <a:schemeClr val="tx1"/>
              </a:solidFill>
            </a:endParaRPr>
          </a:p>
        </p:txBody>
      </p:sp>
      <p:pic>
        <p:nvPicPr>
          <p:cNvPr id="8" name="Hình ảnh 7">
            <a:extLst>
              <a:ext uri="{FF2B5EF4-FFF2-40B4-BE49-F238E27FC236}">
                <a16:creationId xmlns:a16="http://schemas.microsoft.com/office/drawing/2014/main" id="{57CFC883-1445-2A3A-7B9A-B69D6A4A3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508" y="2140222"/>
            <a:ext cx="2657474" cy="2461039"/>
          </a:xfrm>
          <a:prstGeom prst="rect">
            <a:avLst/>
          </a:prstGeom>
        </p:spPr>
      </p:pic>
      <p:sp>
        <p:nvSpPr>
          <p:cNvPr id="12" name="Mũi tên: Phải Có Khía 11">
            <a:extLst>
              <a:ext uri="{FF2B5EF4-FFF2-40B4-BE49-F238E27FC236}">
                <a16:creationId xmlns:a16="http://schemas.microsoft.com/office/drawing/2014/main" id="{9AE7AEFF-5187-9D49-A3B4-395E5EF3C2E6}"/>
              </a:ext>
            </a:extLst>
          </p:cNvPr>
          <p:cNvSpPr/>
          <p:nvPr/>
        </p:nvSpPr>
        <p:spPr>
          <a:xfrm>
            <a:off x="899769" y="2129706"/>
            <a:ext cx="526695" cy="484632"/>
          </a:xfrm>
          <a:prstGeom prst="notch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Hình chữ nhật: Góc Tròn 12">
            <a:extLst>
              <a:ext uri="{FF2B5EF4-FFF2-40B4-BE49-F238E27FC236}">
                <a16:creationId xmlns:a16="http://schemas.microsoft.com/office/drawing/2014/main" id="{564CF2E3-1CB5-A273-6E58-1742C68F90E7}"/>
              </a:ext>
            </a:extLst>
          </p:cNvPr>
          <p:cNvSpPr/>
          <p:nvPr/>
        </p:nvSpPr>
        <p:spPr>
          <a:xfrm>
            <a:off x="1587398" y="2190742"/>
            <a:ext cx="1602029" cy="36256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Requirement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A2528B-848E-9875-AF1D-8C7D69AD7F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200" y="1104595"/>
            <a:ext cx="5162459" cy="3884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">
            <a:extLst>
              <a:ext uri="{FF2B5EF4-FFF2-40B4-BE49-F238E27FC236}">
                <a16:creationId xmlns:a16="http://schemas.microsoft.com/office/drawing/2014/main" id="{13C3DA90-527C-9C69-A5C1-01C7D8C086DC}"/>
              </a:ext>
            </a:extLst>
          </p:cNvPr>
          <p:cNvGrpSpPr/>
          <p:nvPr/>
        </p:nvGrpSpPr>
        <p:grpSpPr>
          <a:xfrm>
            <a:off x="2640788" y="490119"/>
            <a:ext cx="6441278" cy="4520795"/>
            <a:chOff x="4557279" y="634006"/>
            <a:chExt cx="7047601" cy="4825216"/>
          </a:xfrm>
        </p:grpSpPr>
        <p:sp>
          <p:nvSpPr>
            <p:cNvPr id="7" name="Round Same Side Corner Rectangle 47">
              <a:extLst>
                <a:ext uri="{FF2B5EF4-FFF2-40B4-BE49-F238E27FC236}">
                  <a16:creationId xmlns:a16="http://schemas.microsoft.com/office/drawing/2014/main" id="{438474DB-4F6B-B60A-C993-6EAC213C0E9E}"/>
                </a:ext>
              </a:extLst>
            </p:cNvPr>
            <p:cNvSpPr/>
            <p:nvPr/>
          </p:nvSpPr>
          <p:spPr>
            <a:xfrm>
              <a:off x="4557283" y="634006"/>
              <a:ext cx="7047597" cy="661706"/>
            </a:xfrm>
            <a:prstGeom prst="round2SameRect">
              <a:avLst>
                <a:gd name="adj1" fmla="val 20157"/>
                <a:gd name="adj2" fmla="val 0"/>
              </a:avLst>
            </a:prstGeom>
            <a:solidFill>
              <a:srgbClr val="1B1F23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Same Side Corner Rectangle 48">
              <a:extLst>
                <a:ext uri="{FF2B5EF4-FFF2-40B4-BE49-F238E27FC236}">
                  <a16:creationId xmlns:a16="http://schemas.microsoft.com/office/drawing/2014/main" id="{997BAF8B-3771-EB1E-1ECE-686B2012EE80}"/>
                </a:ext>
              </a:extLst>
            </p:cNvPr>
            <p:cNvSpPr/>
            <p:nvPr/>
          </p:nvSpPr>
          <p:spPr>
            <a:xfrm rot="10800000">
              <a:off x="4557279" y="1295712"/>
              <a:ext cx="7047597" cy="4163510"/>
            </a:xfrm>
            <a:prstGeom prst="round2SameRect">
              <a:avLst>
                <a:gd name="adj1" fmla="val 2866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4A25A02C-6CF7-5A04-6DE2-5CD291D4B914}"/>
                </a:ext>
              </a:extLst>
            </p:cNvPr>
            <p:cNvSpPr txBox="1"/>
            <p:nvPr/>
          </p:nvSpPr>
          <p:spPr>
            <a:xfrm>
              <a:off x="4726248" y="703249"/>
              <a:ext cx="4671392" cy="491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General class diagram</a:t>
              </a:r>
              <a:endParaRPr lang="en-US" sz="2800" b="1">
                <a:solidFill>
                  <a:schemeClr val="bg1"/>
                </a:solidFill>
                <a:latin typeface="Cheyenne Sans Black" panose="00000A00000000000000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Connector 50">
              <a:extLst>
                <a:ext uri="{FF2B5EF4-FFF2-40B4-BE49-F238E27FC236}">
                  <a16:creationId xmlns:a16="http://schemas.microsoft.com/office/drawing/2014/main" id="{EA91AA76-8276-EF1F-30D9-1D100DE8A6D5}"/>
                </a:ext>
              </a:extLst>
            </p:cNvPr>
            <p:cNvCxnSpPr/>
            <p:nvPr/>
          </p:nvCxnSpPr>
          <p:spPr>
            <a:xfrm>
              <a:off x="4557279" y="1295712"/>
              <a:ext cx="7047597" cy="0"/>
            </a:xfrm>
            <a:prstGeom prst="line">
              <a:avLst/>
            </a:prstGeom>
            <a:ln w="44450">
              <a:gradFill flip="none" rotWithShape="1">
                <a:gsLst>
                  <a:gs pos="78000">
                    <a:srgbClr val="7030A0"/>
                  </a:gs>
                  <a:gs pos="25000">
                    <a:srgbClr val="0070C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87F41C1A-0707-9A3D-D0F5-CF01CECB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84" y="1110076"/>
            <a:ext cx="6441274" cy="403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214;p44">
            <a:extLst>
              <a:ext uri="{FF2B5EF4-FFF2-40B4-BE49-F238E27FC236}">
                <a16:creationId xmlns:a16="http://schemas.microsoft.com/office/drawing/2014/main" id="{42C79E05-C4C6-A873-9B11-C472C9B8A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87" y="2101050"/>
            <a:ext cx="173886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204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">
            <a:extLst>
              <a:ext uri="{FF2B5EF4-FFF2-40B4-BE49-F238E27FC236}">
                <a16:creationId xmlns:a16="http://schemas.microsoft.com/office/drawing/2014/main" id="{13C3DA90-527C-9C69-A5C1-01C7D8C086DC}"/>
              </a:ext>
            </a:extLst>
          </p:cNvPr>
          <p:cNvGrpSpPr/>
          <p:nvPr/>
        </p:nvGrpSpPr>
        <p:grpSpPr>
          <a:xfrm>
            <a:off x="2640788" y="490119"/>
            <a:ext cx="6441278" cy="4520795"/>
            <a:chOff x="4557279" y="634006"/>
            <a:chExt cx="7047601" cy="4825216"/>
          </a:xfrm>
        </p:grpSpPr>
        <p:sp>
          <p:nvSpPr>
            <p:cNvPr id="7" name="Round Same Side Corner Rectangle 47">
              <a:extLst>
                <a:ext uri="{FF2B5EF4-FFF2-40B4-BE49-F238E27FC236}">
                  <a16:creationId xmlns:a16="http://schemas.microsoft.com/office/drawing/2014/main" id="{438474DB-4F6B-B60A-C993-6EAC213C0E9E}"/>
                </a:ext>
              </a:extLst>
            </p:cNvPr>
            <p:cNvSpPr/>
            <p:nvPr/>
          </p:nvSpPr>
          <p:spPr>
            <a:xfrm>
              <a:off x="4557283" y="634006"/>
              <a:ext cx="7047597" cy="661706"/>
            </a:xfrm>
            <a:prstGeom prst="round2SameRect">
              <a:avLst>
                <a:gd name="adj1" fmla="val 20157"/>
                <a:gd name="adj2" fmla="val 0"/>
              </a:avLst>
            </a:prstGeom>
            <a:solidFill>
              <a:srgbClr val="1B1F23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Same Side Corner Rectangle 48">
              <a:extLst>
                <a:ext uri="{FF2B5EF4-FFF2-40B4-BE49-F238E27FC236}">
                  <a16:creationId xmlns:a16="http://schemas.microsoft.com/office/drawing/2014/main" id="{997BAF8B-3771-EB1E-1ECE-686B2012EE80}"/>
                </a:ext>
              </a:extLst>
            </p:cNvPr>
            <p:cNvSpPr/>
            <p:nvPr/>
          </p:nvSpPr>
          <p:spPr>
            <a:xfrm rot="10800000">
              <a:off x="4557279" y="1295712"/>
              <a:ext cx="7047597" cy="4163510"/>
            </a:xfrm>
            <a:prstGeom prst="round2SameRect">
              <a:avLst>
                <a:gd name="adj1" fmla="val 2866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4A25A02C-6CF7-5A04-6DE2-5CD291D4B914}"/>
                </a:ext>
              </a:extLst>
            </p:cNvPr>
            <p:cNvSpPr txBox="1"/>
            <p:nvPr/>
          </p:nvSpPr>
          <p:spPr>
            <a:xfrm>
              <a:off x="4726248" y="703248"/>
              <a:ext cx="4671392" cy="55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Algorithm class diagram</a:t>
              </a:r>
              <a:endParaRPr lang="en-US" sz="2800" b="1">
                <a:solidFill>
                  <a:schemeClr val="bg1"/>
                </a:solidFill>
                <a:latin typeface="Cheyenne Sans Black" panose="00000A00000000000000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Connector 50">
              <a:extLst>
                <a:ext uri="{FF2B5EF4-FFF2-40B4-BE49-F238E27FC236}">
                  <a16:creationId xmlns:a16="http://schemas.microsoft.com/office/drawing/2014/main" id="{EA91AA76-8276-EF1F-30D9-1D100DE8A6D5}"/>
                </a:ext>
              </a:extLst>
            </p:cNvPr>
            <p:cNvCxnSpPr/>
            <p:nvPr/>
          </p:nvCxnSpPr>
          <p:spPr>
            <a:xfrm>
              <a:off x="4557279" y="1295712"/>
              <a:ext cx="7047597" cy="0"/>
            </a:xfrm>
            <a:prstGeom prst="line">
              <a:avLst/>
            </a:prstGeom>
            <a:ln w="44450">
              <a:gradFill flip="none" rotWithShape="1">
                <a:gsLst>
                  <a:gs pos="78000">
                    <a:srgbClr val="7030A0"/>
                  </a:gs>
                  <a:gs pos="25000">
                    <a:srgbClr val="0070C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214;p44">
            <a:extLst>
              <a:ext uri="{FF2B5EF4-FFF2-40B4-BE49-F238E27FC236}">
                <a16:creationId xmlns:a16="http://schemas.microsoft.com/office/drawing/2014/main" id="{42C79E05-C4C6-A873-9B11-C472C9B8A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87" y="2101050"/>
            <a:ext cx="1841275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 Class Diagram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" name="Hình ảnh 1">
            <a:extLst>
              <a:ext uri="{FF2B5EF4-FFF2-40B4-BE49-F238E27FC236}">
                <a16:creationId xmlns:a16="http://schemas.microsoft.com/office/drawing/2014/main" id="{0160B9FE-51EE-7148-C44D-0EB44F545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784" y="1078212"/>
            <a:ext cx="6503216" cy="4065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61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">
            <a:extLst>
              <a:ext uri="{FF2B5EF4-FFF2-40B4-BE49-F238E27FC236}">
                <a16:creationId xmlns:a16="http://schemas.microsoft.com/office/drawing/2014/main" id="{13C3DA90-527C-9C69-A5C1-01C7D8C086DC}"/>
              </a:ext>
            </a:extLst>
          </p:cNvPr>
          <p:cNvGrpSpPr/>
          <p:nvPr/>
        </p:nvGrpSpPr>
        <p:grpSpPr>
          <a:xfrm>
            <a:off x="2640784" y="-54638"/>
            <a:ext cx="6441278" cy="5198138"/>
            <a:chOff x="4557275" y="286147"/>
            <a:chExt cx="7047601" cy="5173075"/>
          </a:xfrm>
        </p:grpSpPr>
        <p:sp>
          <p:nvSpPr>
            <p:cNvPr id="7" name="Round Same Side Corner Rectangle 47">
              <a:extLst>
                <a:ext uri="{FF2B5EF4-FFF2-40B4-BE49-F238E27FC236}">
                  <a16:creationId xmlns:a16="http://schemas.microsoft.com/office/drawing/2014/main" id="{438474DB-4F6B-B60A-C993-6EAC213C0E9E}"/>
                </a:ext>
              </a:extLst>
            </p:cNvPr>
            <p:cNvSpPr/>
            <p:nvPr/>
          </p:nvSpPr>
          <p:spPr>
            <a:xfrm>
              <a:off x="4557275" y="286147"/>
              <a:ext cx="7047597" cy="571249"/>
            </a:xfrm>
            <a:prstGeom prst="round2SameRect">
              <a:avLst>
                <a:gd name="adj1" fmla="val 20157"/>
                <a:gd name="adj2" fmla="val 0"/>
              </a:avLst>
            </a:prstGeom>
            <a:solidFill>
              <a:srgbClr val="1B1F23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Same Side Corner Rectangle 48">
              <a:extLst>
                <a:ext uri="{FF2B5EF4-FFF2-40B4-BE49-F238E27FC236}">
                  <a16:creationId xmlns:a16="http://schemas.microsoft.com/office/drawing/2014/main" id="{997BAF8B-3771-EB1E-1ECE-686B2012EE80}"/>
                </a:ext>
              </a:extLst>
            </p:cNvPr>
            <p:cNvSpPr/>
            <p:nvPr/>
          </p:nvSpPr>
          <p:spPr>
            <a:xfrm rot="10800000">
              <a:off x="4557279" y="1295712"/>
              <a:ext cx="7047597" cy="4163510"/>
            </a:xfrm>
            <a:prstGeom prst="round2SameRect">
              <a:avLst>
                <a:gd name="adj1" fmla="val 2866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4A25A02C-6CF7-5A04-6DE2-5CD291D4B914}"/>
                </a:ext>
              </a:extLst>
            </p:cNvPr>
            <p:cNvSpPr txBox="1"/>
            <p:nvPr/>
          </p:nvSpPr>
          <p:spPr>
            <a:xfrm>
              <a:off x="4726248" y="387618"/>
              <a:ext cx="4671392" cy="5584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Solver Diagram</a:t>
              </a:r>
              <a:endParaRPr lang="en-US" sz="2800" b="1">
                <a:solidFill>
                  <a:schemeClr val="bg1"/>
                </a:solidFill>
                <a:latin typeface="Cheyenne Sans Black" panose="00000A00000000000000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Connector 50">
              <a:extLst>
                <a:ext uri="{FF2B5EF4-FFF2-40B4-BE49-F238E27FC236}">
                  <a16:creationId xmlns:a16="http://schemas.microsoft.com/office/drawing/2014/main" id="{EA91AA76-8276-EF1F-30D9-1D100DE8A6D5}"/>
                </a:ext>
              </a:extLst>
            </p:cNvPr>
            <p:cNvCxnSpPr/>
            <p:nvPr/>
          </p:nvCxnSpPr>
          <p:spPr>
            <a:xfrm>
              <a:off x="4557279" y="1295712"/>
              <a:ext cx="7047597" cy="0"/>
            </a:xfrm>
            <a:prstGeom prst="line">
              <a:avLst/>
            </a:prstGeom>
            <a:ln w="44450">
              <a:gradFill flip="none" rotWithShape="1">
                <a:gsLst>
                  <a:gs pos="78000">
                    <a:srgbClr val="7030A0"/>
                  </a:gs>
                  <a:gs pos="25000">
                    <a:srgbClr val="0070C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214;p44">
            <a:extLst>
              <a:ext uri="{FF2B5EF4-FFF2-40B4-BE49-F238E27FC236}">
                <a16:creationId xmlns:a16="http://schemas.microsoft.com/office/drawing/2014/main" id="{42C79E05-C4C6-A873-9B11-C472C9B8A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87" y="2101050"/>
            <a:ext cx="173886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Solver Diagram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AE358B6-BD9C-2DD6-A4AB-0CA613182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783" y="608484"/>
            <a:ext cx="6441275" cy="458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1071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6">
            <a:extLst>
              <a:ext uri="{FF2B5EF4-FFF2-40B4-BE49-F238E27FC236}">
                <a16:creationId xmlns:a16="http://schemas.microsoft.com/office/drawing/2014/main" id="{13C3DA90-527C-9C69-A5C1-01C7D8C086DC}"/>
              </a:ext>
            </a:extLst>
          </p:cNvPr>
          <p:cNvGrpSpPr/>
          <p:nvPr/>
        </p:nvGrpSpPr>
        <p:grpSpPr>
          <a:xfrm>
            <a:off x="2640784" y="-54638"/>
            <a:ext cx="6441278" cy="5198138"/>
            <a:chOff x="4557275" y="286147"/>
            <a:chExt cx="7047601" cy="5173075"/>
          </a:xfrm>
        </p:grpSpPr>
        <p:sp>
          <p:nvSpPr>
            <p:cNvPr id="7" name="Round Same Side Corner Rectangle 47">
              <a:extLst>
                <a:ext uri="{FF2B5EF4-FFF2-40B4-BE49-F238E27FC236}">
                  <a16:creationId xmlns:a16="http://schemas.microsoft.com/office/drawing/2014/main" id="{438474DB-4F6B-B60A-C993-6EAC213C0E9E}"/>
                </a:ext>
              </a:extLst>
            </p:cNvPr>
            <p:cNvSpPr/>
            <p:nvPr/>
          </p:nvSpPr>
          <p:spPr>
            <a:xfrm>
              <a:off x="4557275" y="286147"/>
              <a:ext cx="7047597" cy="571249"/>
            </a:xfrm>
            <a:prstGeom prst="round2SameRect">
              <a:avLst>
                <a:gd name="adj1" fmla="val 20157"/>
                <a:gd name="adj2" fmla="val 0"/>
              </a:avLst>
            </a:prstGeom>
            <a:solidFill>
              <a:srgbClr val="1B1F23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 Same Side Corner Rectangle 48">
              <a:extLst>
                <a:ext uri="{FF2B5EF4-FFF2-40B4-BE49-F238E27FC236}">
                  <a16:creationId xmlns:a16="http://schemas.microsoft.com/office/drawing/2014/main" id="{997BAF8B-3771-EB1E-1ECE-686B2012EE80}"/>
                </a:ext>
              </a:extLst>
            </p:cNvPr>
            <p:cNvSpPr/>
            <p:nvPr/>
          </p:nvSpPr>
          <p:spPr>
            <a:xfrm rot="10800000">
              <a:off x="4557279" y="1295712"/>
              <a:ext cx="7047597" cy="4163510"/>
            </a:xfrm>
            <a:prstGeom prst="round2SameRect">
              <a:avLst>
                <a:gd name="adj1" fmla="val 2866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190500" dist="38100" dir="5400000" sx="102000" sy="102000" algn="t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49">
              <a:extLst>
                <a:ext uri="{FF2B5EF4-FFF2-40B4-BE49-F238E27FC236}">
                  <a16:creationId xmlns:a16="http://schemas.microsoft.com/office/drawing/2014/main" id="{4A25A02C-6CF7-5A04-6DE2-5CD291D4B914}"/>
                </a:ext>
              </a:extLst>
            </p:cNvPr>
            <p:cNvSpPr txBox="1"/>
            <p:nvPr/>
          </p:nvSpPr>
          <p:spPr>
            <a:xfrm>
              <a:off x="4726248" y="387618"/>
              <a:ext cx="4671392" cy="5206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User Interface Diagram</a:t>
              </a:r>
              <a:endParaRPr lang="en-US" sz="2800" b="1">
                <a:solidFill>
                  <a:schemeClr val="bg1"/>
                </a:solidFill>
                <a:latin typeface="Cheyenne Sans Black" panose="00000A00000000000000" pitchFamily="2" charset="0"/>
                <a:cs typeface="Segoe UI" panose="020B0502040204020203" pitchFamily="34" charset="0"/>
              </a:endParaRPr>
            </a:p>
          </p:txBody>
        </p:sp>
        <p:cxnSp>
          <p:nvCxnSpPr>
            <p:cNvPr id="10" name="Straight Connector 50">
              <a:extLst>
                <a:ext uri="{FF2B5EF4-FFF2-40B4-BE49-F238E27FC236}">
                  <a16:creationId xmlns:a16="http://schemas.microsoft.com/office/drawing/2014/main" id="{EA91AA76-8276-EF1F-30D9-1D100DE8A6D5}"/>
                </a:ext>
              </a:extLst>
            </p:cNvPr>
            <p:cNvCxnSpPr/>
            <p:nvPr/>
          </p:nvCxnSpPr>
          <p:spPr>
            <a:xfrm>
              <a:off x="4557279" y="1295712"/>
              <a:ext cx="7047597" cy="0"/>
            </a:xfrm>
            <a:prstGeom prst="line">
              <a:avLst/>
            </a:prstGeom>
            <a:ln w="44450">
              <a:gradFill flip="none" rotWithShape="1">
                <a:gsLst>
                  <a:gs pos="78000">
                    <a:srgbClr val="7030A0"/>
                  </a:gs>
                  <a:gs pos="25000">
                    <a:srgbClr val="0070C0"/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214;p44">
            <a:extLst>
              <a:ext uri="{FF2B5EF4-FFF2-40B4-BE49-F238E27FC236}">
                <a16:creationId xmlns:a16="http://schemas.microsoft.com/office/drawing/2014/main" id="{42C79E05-C4C6-A873-9B11-C472C9B8A3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58187" y="2101050"/>
            <a:ext cx="1738863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 Interface Diagram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" name="Picture 2" descr="A diagram of a data flow&#10;&#10;Description automatically generated">
            <a:extLst>
              <a:ext uri="{FF2B5EF4-FFF2-40B4-BE49-F238E27FC236}">
                <a16:creationId xmlns:a16="http://schemas.microsoft.com/office/drawing/2014/main" id="{3F5FB543-6890-7E76-8B05-F895B177F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427" y="708503"/>
            <a:ext cx="6446467" cy="4431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33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5AFEE-E769-295B-46CC-153865A2B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Inheritance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E72C02-0B26-0430-3D9A-F332CB1D1D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659275"/>
            <a:ext cx="7334174" cy="2760900"/>
          </a:xfrm>
        </p:spPr>
        <p:txBody>
          <a:bodyPr/>
          <a:lstStyle/>
          <a:p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Since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FirstColumn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300" err="1">
                <a:solidFill>
                  <a:srgbClr val="FFCC8C"/>
                </a:solidFill>
                <a:latin typeface="Arial"/>
                <a:cs typeface="Arial"/>
              </a:rPr>
              <a:t>IntermediateColumn</a:t>
            </a:r>
            <a:r>
              <a:rPr lang="en-US">
                <a:solidFill>
                  <a:srgbClr val="FFCC8C"/>
                </a:solidFill>
                <a:latin typeface="Arial"/>
                <a:cs typeface="Arial"/>
              </a:rPr>
              <a:t> have the same attribute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numOfColumn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lengthOfBits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 and 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column 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as well as the methods like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getNumOfColumn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getLengthOfBits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,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getColumn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,.... 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So that we create the column class for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FirstColumn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and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</a:t>
            </a:r>
            <a:r>
              <a:rPr lang="en-US" sz="1300" i="1" err="1">
                <a:solidFill>
                  <a:srgbClr val="FFCC8C"/>
                </a:solidFill>
                <a:latin typeface="Arial"/>
                <a:cs typeface="Arial"/>
              </a:rPr>
              <a:t>IntermediateColumn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 </a:t>
            </a:r>
            <a:r>
              <a:rPr lang="en-US" sz="1300">
                <a:solidFill>
                  <a:srgbClr val="FFCC8C"/>
                </a:solidFill>
                <a:latin typeface="Arial"/>
                <a:cs typeface="Arial"/>
              </a:rPr>
              <a:t>to inherit</a:t>
            </a:r>
            <a:r>
              <a:rPr lang="en-US" sz="1300" i="1">
                <a:solidFill>
                  <a:srgbClr val="FFCC8C"/>
                </a:solidFill>
                <a:latin typeface="Arial"/>
                <a:cs typeface="Arial"/>
              </a:rPr>
              <a:t>.</a:t>
            </a:r>
            <a:endParaRPr lang="en-US">
              <a:solidFill>
                <a:srgbClr val="FFCC8C"/>
              </a:solidFill>
            </a:endParaRPr>
          </a:p>
          <a:p>
            <a:endParaRPr lang="en-US"/>
          </a:p>
        </p:txBody>
      </p:sp>
      <p:pic>
        <p:nvPicPr>
          <p:cNvPr id="6" name="Hình ảnh 1" descr="A screenshot of a computer&#10;&#10;Description automatically generated">
            <a:extLst>
              <a:ext uri="{FF2B5EF4-FFF2-40B4-BE49-F238E27FC236}">
                <a16:creationId xmlns:a16="http://schemas.microsoft.com/office/drawing/2014/main" id="{628D158B-8FAA-A15A-29CD-7A35B5853E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11" t="8863" r="9550" b="48320"/>
          <a:stretch/>
        </p:blipFill>
        <p:spPr>
          <a:xfrm>
            <a:off x="1733359" y="2604822"/>
            <a:ext cx="6085603" cy="2335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341"/>
      </p:ext>
    </p:extLst>
  </p:cSld>
  <p:clrMapOvr>
    <a:masterClrMapping/>
  </p:clrMapOvr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Trình chiếu Trên màn hình (16:9)</PresentationFormat>
  <Slides>14</Slides>
  <Notes>6</Notes>
  <HiddenSlides>0</HiddenSlides>
  <ScaleCrop>false</ScaleCrop>
  <HeadingPairs>
    <vt:vector size="4" baseType="variant">
      <vt:variant>
        <vt:lpstr>Chủ đề</vt:lpstr>
      </vt:variant>
      <vt:variant>
        <vt:i4>1</vt:i4>
      </vt:variant>
      <vt:variant>
        <vt:lpstr>Tiêu đề Bản chiếu</vt:lpstr>
      </vt:variant>
      <vt:variant>
        <vt:i4>14</vt:i4>
      </vt:variant>
    </vt:vector>
  </HeadingPairs>
  <TitlesOfParts>
    <vt:vector size="15" baseType="lpstr">
      <vt:lpstr>Futuristic Background by Slidesgo</vt:lpstr>
      <vt:lpstr>Object-Oriented Programming</vt:lpstr>
      <vt:lpstr>MEMBER</vt:lpstr>
      <vt:lpstr>Problem statement</vt:lpstr>
      <vt:lpstr>Use case diagram</vt:lpstr>
      <vt:lpstr>Class Diagram</vt:lpstr>
      <vt:lpstr>Algorithm Class Diagram</vt:lpstr>
      <vt:lpstr>Solver Diagram</vt:lpstr>
      <vt:lpstr>User Interface Diagram</vt:lpstr>
      <vt:lpstr>Inheritance</vt:lpstr>
      <vt:lpstr>Aggregation</vt:lpstr>
      <vt:lpstr>Encapsulation</vt:lpstr>
      <vt:lpstr>Dependency  </vt:lpstr>
      <vt:lpstr>DEMO</vt:lpstr>
      <vt:lpstr>THANK YOU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MinhHoang</dc:creator>
  <cp:revision>21</cp:revision>
  <dcterms:modified xsi:type="dcterms:W3CDTF">2023-07-16T14:29:11Z</dcterms:modified>
</cp:coreProperties>
</file>